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1893" r:id="rId14"/>
    <p:sldId id="268" r:id="rId15"/>
    <p:sldId id="269" r:id="rId16"/>
    <p:sldId id="270" r:id="rId17"/>
    <p:sldId id="271" r:id="rId18"/>
    <p:sldId id="751" r:id="rId19"/>
    <p:sldId id="1838" r:id="rId20"/>
    <p:sldId id="878" r:id="rId21"/>
    <p:sldId id="745" r:id="rId22"/>
    <p:sldId id="490" r:id="rId23"/>
    <p:sldId id="1834" r:id="rId24"/>
    <p:sldId id="1880" r:id="rId25"/>
    <p:sldId id="1747" r:id="rId26"/>
    <p:sldId id="752" r:id="rId27"/>
    <p:sldId id="1898" r:id="rId28"/>
    <p:sldId id="188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Portfolio Fair Value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787458227215262E-2"/>
          <c:y val="0.13653554579836433"/>
          <c:w val="0.6740268042462253"/>
          <c:h val="0.7858885463225472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Active Portfolio - Unrealized Returns</c:v>
                </c:pt>
              </c:strCache>
            </c:strRef>
          </c:tx>
          <c:spPr>
            <a:ln w="38100" cap="rnd">
              <a:solidFill>
                <a:srgbClr val="CC66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42369</c:v>
                </c:pt>
                <c:pt idx="1">
                  <c:v>42735</c:v>
                </c:pt>
                <c:pt idx="2">
                  <c:v>43100</c:v>
                </c:pt>
                <c:pt idx="3">
                  <c:v>43465</c:v>
                </c:pt>
                <c:pt idx="4" formatCode="mm/dd/yy;@">
                  <c:v>43555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40.200000000000003</c:v>
                </c:pt>
                <c:pt idx="1">
                  <c:v>61.1</c:v>
                </c:pt>
                <c:pt idx="2">
                  <c:v>80.599999999999994</c:v>
                </c:pt>
                <c:pt idx="3">
                  <c:v>25.4</c:v>
                </c:pt>
                <c:pt idx="4">
                  <c:v>17.2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7E-4FA5-B5F2-954A636B0E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Inactive Portfolio - Realized Returns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42369</c:v>
                </c:pt>
                <c:pt idx="1">
                  <c:v>42735</c:v>
                </c:pt>
                <c:pt idx="2">
                  <c:v>43100</c:v>
                </c:pt>
                <c:pt idx="3">
                  <c:v>43465</c:v>
                </c:pt>
                <c:pt idx="4" formatCode="mm/dd/yy;@">
                  <c:v>43555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11.8</c:v>
                </c:pt>
                <c:pt idx="1">
                  <c:v>16</c:v>
                </c:pt>
                <c:pt idx="2">
                  <c:v>41.7</c:v>
                </c:pt>
                <c:pt idx="3">
                  <c:v>117.7</c:v>
                </c:pt>
                <c:pt idx="4">
                  <c:v>136.69999999999999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7E-4FA5-B5F2-954A636B0E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38100" cap="rnd">
              <a:solidFill>
                <a:srgbClr val="0066FF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m/d/yyyy</c:formatCode>
                <c:ptCount val="5"/>
                <c:pt idx="0">
                  <c:v>42369</c:v>
                </c:pt>
                <c:pt idx="1">
                  <c:v>42735</c:v>
                </c:pt>
                <c:pt idx="2">
                  <c:v>43100</c:v>
                </c:pt>
                <c:pt idx="3">
                  <c:v>43465</c:v>
                </c:pt>
                <c:pt idx="4" formatCode="mm/dd/yy;@">
                  <c:v>43555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77.099999999999994</c:v>
                </c:pt>
                <c:pt idx="2">
                  <c:v>122.3</c:v>
                </c:pt>
                <c:pt idx="3">
                  <c:v>143.1</c:v>
                </c:pt>
                <c:pt idx="4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7E-4FA5-B5F2-954A636B0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6165936"/>
        <c:axId val="536166920"/>
      </c:lineChart>
      <c:catAx>
        <c:axId val="53616593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166920"/>
        <c:crosses val="autoZero"/>
        <c:auto val="0"/>
        <c:lblAlgn val="ctr"/>
        <c:lblOffset val="100"/>
        <c:tickLblSkip val="1"/>
        <c:noMultiLvlLbl val="0"/>
      </c:catAx>
      <c:valAx>
        <c:axId val="536166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1659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Cumulative Cash Flow</c:v>
                </c:pt>
              </c:strCache>
            </c:strRef>
          </c:tx>
          <c:spPr>
            <a:ln w="25400" cap="flat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Fund Year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2022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</c:v>
                </c:pt>
                <c:pt idx="1">
                  <c:v>-48.6</c:v>
                </c:pt>
                <c:pt idx="2">
                  <c:v>-40.090000000000003</c:v>
                </c:pt>
                <c:pt idx="3">
                  <c:v>-58.77</c:v>
                </c:pt>
                <c:pt idx="4">
                  <c:v>-32.299999999999997</c:v>
                </c:pt>
                <c:pt idx="5">
                  <c:v>6.5</c:v>
                </c:pt>
                <c:pt idx="6">
                  <c:v>-7.2</c:v>
                </c:pt>
                <c:pt idx="7">
                  <c:v>-0.76</c:v>
                </c:pt>
                <c:pt idx="8">
                  <c:v>0.28999999999999998</c:v>
                </c:pt>
                <c:pt idx="9">
                  <c:v>0.37</c:v>
                </c:pt>
                <c:pt idx="10">
                  <c:v>8.69</c:v>
                </c:pt>
                <c:pt idx="11">
                  <c:v>15.5</c:v>
                </c:pt>
                <c:pt idx="12">
                  <c:v>17.8</c:v>
                </c:pt>
                <c:pt idx="13">
                  <c:v>17.920000000000002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EE-44DB-836F-368C0175F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Fund Year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2022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EE-44DB-836F-368C0175F16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Fund Year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2022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EE-44DB-836F-368C0175F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861888"/>
        <c:axId val="63863424"/>
      </c:lineChart>
      <c:catAx>
        <c:axId val="638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solidFill>
            <a:schemeClr val="bg1"/>
          </a:solidFill>
          <a:ln w="25400" cap="flat" cmpd="sng" algn="ctr">
            <a:solidFill>
              <a:srgbClr val="00B0F0"/>
            </a:solidFill>
            <a:round/>
          </a:ln>
          <a:effectLst>
            <a:outerShdw blurRad="50800" dist="50800" dir="5400000" algn="ctr" rotWithShape="0">
              <a:schemeClr val="bg1"/>
            </a:outerShdw>
          </a:effectLst>
        </c:spPr>
        <c:txPr>
          <a:bodyPr rot="-60000000" spcFirstLastPara="1" vertOverflow="ellipsis" vert="horz" wrap="square" anchor="b" anchorCtr="0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63424"/>
        <c:crosses val="autoZero"/>
        <c:auto val="1"/>
        <c:lblAlgn val="ctr"/>
        <c:lblOffset val="100"/>
        <c:noMultiLvlLbl val="0"/>
      </c:catAx>
      <c:valAx>
        <c:axId val="63863424"/>
        <c:scaling>
          <c:orientation val="minMax"/>
          <c:max val="30"/>
          <c:min val="-60"/>
        </c:scaling>
        <c:delete val="0"/>
        <c:axPos val="l"/>
        <c:majorGridlines>
          <c:spPr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>
              <a:outerShdw blurRad="50800" dist="50800" dir="5400000" algn="ctr" rotWithShape="0">
                <a:srgbClr val="FFFFFF"/>
              </a:outerShd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61888"/>
        <c:crosses val="autoZero"/>
        <c:crossBetween val="between"/>
        <c:minorUnit val="2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0.74395</cdr:x>
      <cdr:y>0.18898</cdr:y>
    </cdr:from>
    <cdr:to>
      <cdr:x>0.93911</cdr:x>
      <cdr:y>0.27487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A8687AB-9A47-4EEA-B29D-2F00B4A46730}"/>
            </a:ext>
          </a:extLst>
        </cdr:cNvPr>
        <cdr:cNvSpPr txBox="1"/>
      </cdr:nvSpPr>
      <cdr:spPr>
        <a:xfrm xmlns:a="http://schemas.openxmlformats.org/drawingml/2006/main">
          <a:off x="5809456" y="838199"/>
          <a:ext cx="1524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Total</a:t>
          </a:r>
        </a:p>
      </cdr:txBody>
    </cdr:sp>
  </cdr:relSizeAnchor>
  <cdr:relSizeAnchor xmlns:cdr="http://schemas.openxmlformats.org/drawingml/2006/chartDrawing">
    <cdr:from>
      <cdr:x>0.74211</cdr:x>
      <cdr:y>0.76401</cdr:y>
    </cdr:from>
    <cdr:to>
      <cdr:x>0.99582</cdr:x>
      <cdr:y>0.88524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08584BA4-BD78-4ED5-A387-84D5C4C369AB}"/>
            </a:ext>
          </a:extLst>
        </cdr:cNvPr>
        <cdr:cNvSpPr txBox="1"/>
      </cdr:nvSpPr>
      <cdr:spPr>
        <a:xfrm xmlns:a="http://schemas.openxmlformats.org/drawingml/2006/main">
          <a:off x="5795046" y="3388726"/>
          <a:ext cx="1981200" cy="537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Active Portfolio</a:t>
          </a:r>
        </a:p>
        <a:p xmlns:a="http://schemas.openxmlformats.org/drawingml/2006/main">
          <a:r>
            <a:rPr lang="en-US" sz="1400" b="1" dirty="0"/>
            <a:t>– Unrealized Returns</a:t>
          </a:r>
        </a:p>
      </cdr:txBody>
    </cdr:sp>
  </cdr:relSizeAnchor>
  <cdr:relSizeAnchor xmlns:cdr="http://schemas.openxmlformats.org/drawingml/2006/chartDrawing">
    <cdr:from>
      <cdr:x>0.74629</cdr:x>
      <cdr:y>0.27487</cdr:y>
    </cdr:from>
    <cdr:to>
      <cdr:x>1</cdr:x>
      <cdr:y>0.39611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6AEC71C-1031-46A7-9513-053E04DEF541}"/>
            </a:ext>
          </a:extLst>
        </cdr:cNvPr>
        <cdr:cNvSpPr txBox="1"/>
      </cdr:nvSpPr>
      <cdr:spPr>
        <a:xfrm xmlns:a="http://schemas.openxmlformats.org/drawingml/2006/main">
          <a:off x="5827712" y="1219199"/>
          <a:ext cx="1981200" cy="537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Inactive Portfolio</a:t>
          </a:r>
        </a:p>
        <a:p xmlns:a="http://schemas.openxmlformats.org/drawingml/2006/main">
          <a:r>
            <a:rPr lang="en-US" sz="1400" b="1" dirty="0"/>
            <a:t>– Realized Returns</a:t>
          </a:r>
        </a:p>
      </cdr:txBody>
    </cdr:sp>
  </cdr:relSizeAnchor>
  <cdr:relSizeAnchor xmlns:cdr="http://schemas.openxmlformats.org/drawingml/2006/chartDrawing">
    <cdr:from>
      <cdr:x>0.72377</cdr:x>
      <cdr:y>0.13789</cdr:y>
    </cdr:from>
    <cdr:to>
      <cdr:x>0.81159</cdr:x>
      <cdr:y>0.18943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61FC7F78-D7C6-4B1A-A0E6-F1511CF826AE}"/>
            </a:ext>
          </a:extLst>
        </cdr:cNvPr>
        <cdr:cNvSpPr txBox="1"/>
      </cdr:nvSpPr>
      <cdr:spPr>
        <a:xfrm xmlns:a="http://schemas.openxmlformats.org/drawingml/2006/main">
          <a:off x="5651864" y="611618"/>
          <a:ext cx="685797" cy="2286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/>
            <a:t>$150.0</a:t>
          </a:r>
        </a:p>
      </cdr:txBody>
    </cdr:sp>
  </cdr:relSizeAnchor>
  <cdr:relSizeAnchor xmlns:cdr="http://schemas.openxmlformats.org/drawingml/2006/chartDrawing">
    <cdr:from>
      <cdr:x>0.6945</cdr:x>
      <cdr:y>0.25769</cdr:y>
    </cdr:from>
    <cdr:to>
      <cdr:x>0.78232</cdr:x>
      <cdr:y>0.30923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8307D6D1-80E1-4482-B035-3CCDF2BF3550}"/>
            </a:ext>
          </a:extLst>
        </cdr:cNvPr>
        <cdr:cNvSpPr txBox="1"/>
      </cdr:nvSpPr>
      <cdr:spPr>
        <a:xfrm xmlns:a="http://schemas.openxmlformats.org/drawingml/2006/main">
          <a:off x="5423264" y="1142999"/>
          <a:ext cx="685799" cy="2286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/>
            <a:t>$136.7</a:t>
          </a:r>
        </a:p>
      </cdr:txBody>
    </cdr:sp>
  </cdr:relSizeAnchor>
  <cdr:relSizeAnchor xmlns:cdr="http://schemas.openxmlformats.org/drawingml/2006/chartDrawing">
    <cdr:from>
      <cdr:x>0.6945</cdr:x>
      <cdr:y>0.8418</cdr:y>
    </cdr:from>
    <cdr:to>
      <cdr:x>0.7628</cdr:x>
      <cdr:y>0.89334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8307D6D1-80E1-4482-B035-3CCDF2BF3550}"/>
            </a:ext>
          </a:extLst>
        </cdr:cNvPr>
        <cdr:cNvSpPr txBox="1"/>
      </cdr:nvSpPr>
      <cdr:spPr>
        <a:xfrm xmlns:a="http://schemas.openxmlformats.org/drawingml/2006/main">
          <a:off x="5423264" y="3733799"/>
          <a:ext cx="533400" cy="2286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/>
            <a:t>$13.3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54E25-FDE6-4AB8-BD16-B9AFB1E4203D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6DDE9-7567-4B4C-B0C2-243B20F48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pg num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765686" y="9048457"/>
            <a:ext cx="137858" cy="184666"/>
          </a:xfrm>
          <a:noFill/>
        </p:spPr>
        <p:txBody>
          <a:bodyPr/>
          <a:lstStyle/>
          <a:p>
            <a:pPr marL="0" marR="0" lvl="0" indent="0" algn="r" defTabSz="93478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DA3679-C437-44D7-9C18-5E34E34EE31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pPr marL="0" marR="0" lvl="0" indent="0" algn="r" defTabSz="934787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3263"/>
            <a:ext cx="4694237" cy="3521075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48" y="4460187"/>
            <a:ext cx="5681980" cy="422449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63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g num">
            <a:extLst>
              <a:ext uri="{FF2B5EF4-FFF2-40B4-BE49-F238E27FC236}">
                <a16:creationId xmlns:a16="http://schemas.microsoft.com/office/drawing/2014/main" id="{4A9749C1-19B4-4E6E-AA24-DAEB1FF94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6734208" y="9048230"/>
            <a:ext cx="169336" cy="1864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8403" indent="-291694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677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348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10019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6904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3361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0032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703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45DDBBE3-CAD4-431D-B5DF-DB8FF0B0851D}" type="slidenum">
              <a:rPr lang="en-US" altLang="en-US" sz="1200" b="0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A11F00D-3BF5-4AB8-BB2C-F7B517B7D0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07409D15-0073-436F-8E28-961E2DE07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0965" y="338877"/>
            <a:ext cx="5770761" cy="3001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87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pg num"/>
          <p:cNvSpPr txBox="1">
            <a:spLocks noGrp="1" noChangeArrowheads="1"/>
          </p:cNvSpPr>
          <p:nvPr/>
        </p:nvSpPr>
        <p:spPr bwMode="auto">
          <a:xfrm>
            <a:off x="6733705" y="9100319"/>
            <a:ext cx="169336" cy="18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5041"/>
            <a:fld id="{6939A4EA-B6C9-405E-A4AE-5511A0DD7421}" type="slidenum">
              <a:rPr lang="en-US" sz="1200" b="0">
                <a:solidFill>
                  <a:srgbClr val="000000"/>
                </a:solidFill>
              </a:rPr>
              <a:pPr algn="r" defTabSz="935041"/>
              <a:t>19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965" y="338877"/>
            <a:ext cx="5770761" cy="300148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g num">
            <a:extLst>
              <a:ext uri="{FF2B5EF4-FFF2-40B4-BE49-F238E27FC236}">
                <a16:creationId xmlns:a16="http://schemas.microsoft.com/office/drawing/2014/main" id="{0EE24497-A5BC-4C3B-8451-EA131B4C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6734208" y="9048230"/>
            <a:ext cx="169336" cy="1864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8403" indent="-291694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677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348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100194" indent="-233355" defTabSz="935041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6904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3361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0032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7033" indent="-233355" defTabSz="93504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2BCC0075-2F90-408C-A959-682B768C1156}" type="slidenum">
              <a:rPr lang="en-US" altLang="en-US" sz="1200" b="0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18545EBD-1E59-4AF7-99A6-144158FC26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E522AAD0-22CC-4D5A-8902-79A04629E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0965" y="338877"/>
            <a:ext cx="5770761" cy="3001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662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597275" y="1209675"/>
            <a:ext cx="14252575" cy="8018463"/>
          </a:xfrm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509" y="336697"/>
            <a:ext cx="5770761" cy="298200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5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E7BADB79-E09F-41D3-9989-F780B2BFA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8460453-4592-41AC-A1C0-313B58672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There were enormous sacrifices along the way.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For example, one of the biggest risks for most entrepreneurs is if they will ever see a paycheck.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7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F41B-434E-2D50-62F6-021A54F6A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2BB41-9F12-B06E-33B3-39E65A31E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23B9-927E-C56F-431B-AA1CBF79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2B493-930E-970B-59FB-BEFB3F6FB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95655-1D4F-AFAD-7717-5B3E8A3B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6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AEDC-7987-76F3-D502-4CEE6D6B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A62BD-4A3C-C608-FB78-97AFA73A4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A2527-9A12-63DD-3334-3E2781A8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572FB-F779-3480-9F47-9CE1FD7A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1C14B-F133-060C-70BC-45EEE9D9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5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87D3C-173A-70A3-A5B1-38779DE9F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2219D8-5A49-90D1-79CE-48A12B053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DCCC0-5334-0DE2-570D-3E76F2A29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008CA-0015-757C-0988-EB0979DB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68AC1-1973-B234-02E7-BFFD364C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5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white">
          <a:xfrm>
            <a:off x="9278447" y="6216582"/>
            <a:ext cx="488112" cy="4324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77" tIns="46638" rIns="93277" bIns="46638" anchor="ctr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1" y="800154"/>
            <a:ext cx="12222237" cy="607405"/>
          </a:xfrm>
          <a:custGeom>
            <a:avLst/>
            <a:gdLst/>
            <a:ahLst/>
            <a:cxnLst>
              <a:cxn ang="0">
                <a:pos x="0" y="733"/>
              </a:cxn>
              <a:cxn ang="0">
                <a:pos x="285" y="685"/>
              </a:cxn>
              <a:cxn ang="0">
                <a:pos x="1210" y="557"/>
              </a:cxn>
              <a:cxn ang="0">
                <a:pos x="3136" y="336"/>
              </a:cxn>
              <a:cxn ang="0">
                <a:pos x="4346" y="226"/>
              </a:cxn>
              <a:cxn ang="0">
                <a:pos x="5161" y="179"/>
              </a:cxn>
              <a:cxn ang="0">
                <a:pos x="5655" y="162"/>
              </a:cxn>
              <a:cxn ang="0">
                <a:pos x="5661" y="0"/>
              </a:cxn>
              <a:cxn ang="0">
                <a:pos x="2810" y="162"/>
              </a:cxn>
              <a:cxn ang="0">
                <a:pos x="0" y="483"/>
              </a:cxn>
              <a:cxn ang="0">
                <a:pos x="0" y="733"/>
              </a:cxn>
            </a:cxnLst>
            <a:rect l="0" t="0" r="r" b="b"/>
            <a:pathLst>
              <a:path w="5661" h="733">
                <a:moveTo>
                  <a:pt x="0" y="733"/>
                </a:moveTo>
                <a:lnTo>
                  <a:pt x="285" y="685"/>
                </a:lnTo>
                <a:cubicBezTo>
                  <a:pt x="487" y="656"/>
                  <a:pt x="735" y="615"/>
                  <a:pt x="1210" y="557"/>
                </a:cubicBezTo>
                <a:cubicBezTo>
                  <a:pt x="1685" y="499"/>
                  <a:pt x="2613" y="391"/>
                  <a:pt x="3136" y="336"/>
                </a:cubicBezTo>
                <a:cubicBezTo>
                  <a:pt x="3659" y="281"/>
                  <a:pt x="4009" y="252"/>
                  <a:pt x="4346" y="226"/>
                </a:cubicBezTo>
                <a:cubicBezTo>
                  <a:pt x="4683" y="200"/>
                  <a:pt x="4943" y="193"/>
                  <a:pt x="5161" y="179"/>
                </a:cubicBezTo>
                <a:lnTo>
                  <a:pt x="5655" y="162"/>
                </a:lnTo>
                <a:lnTo>
                  <a:pt x="5661" y="0"/>
                </a:lnTo>
                <a:cubicBezTo>
                  <a:pt x="5187" y="0"/>
                  <a:pt x="3753" y="82"/>
                  <a:pt x="2810" y="162"/>
                </a:cubicBezTo>
                <a:cubicBezTo>
                  <a:pt x="1867" y="242"/>
                  <a:pt x="468" y="388"/>
                  <a:pt x="0" y="483"/>
                </a:cubicBezTo>
                <a:lnTo>
                  <a:pt x="0" y="733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EAEAE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2" name="Freeform 3"/>
          <p:cNvSpPr>
            <a:spLocks/>
          </p:cNvSpPr>
          <p:nvPr userDrawn="1"/>
        </p:nvSpPr>
        <p:spPr bwMode="auto">
          <a:xfrm>
            <a:off x="0" y="-4859"/>
            <a:ext cx="12217917" cy="14124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63" y="0"/>
              </a:cxn>
              <a:cxn ang="0">
                <a:pos x="5663" y="479"/>
              </a:cxn>
              <a:cxn ang="0">
                <a:pos x="0" y="1010"/>
              </a:cxn>
              <a:cxn ang="0">
                <a:pos x="0" y="0"/>
              </a:cxn>
            </a:cxnLst>
            <a:rect l="0" t="0" r="r" b="b"/>
            <a:pathLst>
              <a:path w="5663" h="1010">
                <a:moveTo>
                  <a:pt x="0" y="0"/>
                </a:moveTo>
                <a:lnTo>
                  <a:pt x="5663" y="0"/>
                </a:lnTo>
                <a:lnTo>
                  <a:pt x="5663" y="479"/>
                </a:lnTo>
                <a:lnTo>
                  <a:pt x="0" y="101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EAEAEA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3" name="Freeform 4"/>
          <p:cNvSpPr>
            <a:spLocks/>
          </p:cNvSpPr>
          <p:nvPr userDrawn="1"/>
        </p:nvSpPr>
        <p:spPr bwMode="auto">
          <a:xfrm>
            <a:off x="0" y="694871"/>
            <a:ext cx="12192000" cy="855225"/>
          </a:xfrm>
          <a:custGeom>
            <a:avLst/>
            <a:gdLst/>
            <a:ahLst/>
            <a:cxnLst>
              <a:cxn ang="0">
                <a:pos x="0" y="733"/>
              </a:cxn>
              <a:cxn ang="0">
                <a:pos x="285" y="685"/>
              </a:cxn>
              <a:cxn ang="0">
                <a:pos x="1210" y="557"/>
              </a:cxn>
              <a:cxn ang="0">
                <a:pos x="3136" y="336"/>
              </a:cxn>
              <a:cxn ang="0">
                <a:pos x="4346" y="226"/>
              </a:cxn>
              <a:cxn ang="0">
                <a:pos x="5161" y="179"/>
              </a:cxn>
              <a:cxn ang="0">
                <a:pos x="5655" y="162"/>
              </a:cxn>
              <a:cxn ang="0">
                <a:pos x="5661" y="0"/>
              </a:cxn>
              <a:cxn ang="0">
                <a:pos x="2810" y="162"/>
              </a:cxn>
              <a:cxn ang="0">
                <a:pos x="0" y="483"/>
              </a:cxn>
              <a:cxn ang="0">
                <a:pos x="0" y="733"/>
              </a:cxn>
            </a:cxnLst>
            <a:rect l="0" t="0" r="r" b="b"/>
            <a:pathLst>
              <a:path w="5661" h="733">
                <a:moveTo>
                  <a:pt x="0" y="733"/>
                </a:moveTo>
                <a:lnTo>
                  <a:pt x="285" y="685"/>
                </a:lnTo>
                <a:cubicBezTo>
                  <a:pt x="487" y="656"/>
                  <a:pt x="735" y="615"/>
                  <a:pt x="1210" y="557"/>
                </a:cubicBezTo>
                <a:cubicBezTo>
                  <a:pt x="1685" y="499"/>
                  <a:pt x="2613" y="391"/>
                  <a:pt x="3136" y="336"/>
                </a:cubicBezTo>
                <a:cubicBezTo>
                  <a:pt x="3659" y="281"/>
                  <a:pt x="4009" y="252"/>
                  <a:pt x="4346" y="226"/>
                </a:cubicBezTo>
                <a:cubicBezTo>
                  <a:pt x="4683" y="200"/>
                  <a:pt x="4943" y="193"/>
                  <a:pt x="5161" y="179"/>
                </a:cubicBezTo>
                <a:lnTo>
                  <a:pt x="5655" y="162"/>
                </a:lnTo>
                <a:lnTo>
                  <a:pt x="5661" y="0"/>
                </a:lnTo>
                <a:cubicBezTo>
                  <a:pt x="5187" y="0"/>
                  <a:pt x="3753" y="82"/>
                  <a:pt x="2810" y="162"/>
                </a:cubicBezTo>
                <a:cubicBezTo>
                  <a:pt x="1867" y="242"/>
                  <a:pt x="468" y="388"/>
                  <a:pt x="0" y="483"/>
                </a:cubicBezTo>
                <a:lnTo>
                  <a:pt x="0" y="733"/>
                </a:lnTo>
                <a:close/>
              </a:path>
            </a:pathLst>
          </a:custGeom>
          <a:gradFill rotWithShape="1">
            <a:gsLst>
              <a:gs pos="0">
                <a:srgbClr val="008A00"/>
              </a:gs>
              <a:gs pos="100000">
                <a:srgbClr val="00440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pic>
        <p:nvPicPr>
          <p:cNvPr id="14" name="Picture 5" descr="bul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9" y="-3239"/>
            <a:ext cx="1310992" cy="113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09043" y="149017"/>
            <a:ext cx="10127242" cy="70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64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1" descr="bg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887" y="8099"/>
            <a:ext cx="12192000" cy="6864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4" descr="ORIGINA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3685" y="1329812"/>
            <a:ext cx="4021524" cy="100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>
            <a:extLst>
              <a:ext uri="{FF2B5EF4-FFF2-40B4-BE49-F238E27FC236}">
                <a16:creationId xmlns:a16="http://schemas.microsoft.com/office/drawing/2014/main" id="{1D0EAC03-58DE-4A5F-B7D3-C008692C13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2605" y="6544579"/>
            <a:ext cx="116629" cy="13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5">
            <a:extLst>
              <a:ext uri="{FF2B5EF4-FFF2-40B4-BE49-F238E27FC236}">
                <a16:creationId xmlns:a16="http://schemas.microsoft.com/office/drawing/2014/main" id="{058636AA-3521-4C49-B06D-E30C8B6C0FA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3407123" y="6585005"/>
            <a:ext cx="5389749" cy="1280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buClr>
                <a:srgbClr val="CC0000"/>
              </a:buClr>
              <a:buSzPct val="60000"/>
              <a:buFont typeface="Wingdings" pitchFamily="2" charset="2"/>
              <a:buNone/>
              <a:defRPr/>
            </a:pPr>
            <a:r>
              <a:rPr lang="en-US" sz="816" b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Proprietary and Confidential © ORIGINATE VENTURES 2019</a:t>
            </a:r>
          </a:p>
        </p:txBody>
      </p:sp>
    </p:spTree>
    <p:extLst>
      <p:ext uri="{BB962C8B-B14F-4D97-AF65-F5344CB8AC3E}">
        <p14:creationId xmlns:p14="http://schemas.microsoft.com/office/powerpoint/2010/main" val="96781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60" y="1600311"/>
            <a:ext cx="10973880" cy="4525567"/>
          </a:xfrm>
          <a:prstGeom prst="rect">
            <a:avLst/>
          </a:prstGeom>
        </p:spPr>
        <p:txBody>
          <a:bodyPr lIns="91420" tIns="45710" rIns="91420" bIns="45710"/>
          <a:lstStyle>
            <a:lvl1pPr marL="348242" indent="-348242">
              <a:buFont typeface="Wingdings" panose="05000000000000000000" pitchFamily="2" charset="2"/>
              <a:buChar char="§"/>
              <a:defRPr/>
            </a:lvl1pPr>
            <a:lvl2pPr marL="756413" indent="-289932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EA670-9111-44D4-9BF8-F3E9FBB08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6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69" y="4407329"/>
            <a:ext cx="10362659" cy="1362205"/>
          </a:xfrm>
        </p:spPr>
        <p:txBody>
          <a:bodyPr anchor="t"/>
          <a:lstStyle>
            <a:lvl1pPr algn="l">
              <a:defRPr sz="408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69" y="2907443"/>
            <a:ext cx="10362659" cy="1499884"/>
          </a:xfrm>
          <a:prstGeom prst="rect">
            <a:avLst/>
          </a:prstGeom>
        </p:spPr>
        <p:txBody>
          <a:bodyPr lIns="91420" tIns="45710" rIns="91420" bIns="45710" anchor="b"/>
          <a:lstStyle>
            <a:lvl1pPr marL="0" indent="0">
              <a:buNone/>
              <a:defRPr sz="2041"/>
            </a:lvl1pPr>
            <a:lvl2pPr marL="466381" indent="0">
              <a:buNone/>
              <a:defRPr sz="1837"/>
            </a:lvl2pPr>
            <a:lvl3pPr marL="932764" indent="0">
              <a:buNone/>
              <a:defRPr sz="1632"/>
            </a:lvl3pPr>
            <a:lvl4pPr marL="1399147" indent="0">
              <a:buNone/>
              <a:defRPr sz="1428"/>
            </a:lvl4pPr>
            <a:lvl5pPr marL="1865530" indent="0">
              <a:buNone/>
              <a:defRPr sz="1428"/>
            </a:lvl5pPr>
            <a:lvl6pPr marL="2331912" indent="0">
              <a:buNone/>
              <a:defRPr sz="1428"/>
            </a:lvl6pPr>
            <a:lvl7pPr marL="2798293" indent="0">
              <a:buNone/>
              <a:defRPr sz="1428"/>
            </a:lvl7pPr>
            <a:lvl8pPr marL="3264676" indent="0">
              <a:buNone/>
              <a:defRPr sz="1428"/>
            </a:lvl8pPr>
            <a:lvl9pPr marL="3731058" indent="0">
              <a:buNone/>
              <a:defRPr sz="1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6321D-0444-457B-B05E-78B5C1DE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9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060" y="1600311"/>
            <a:ext cx="5382190" cy="4525567"/>
          </a:xfrm>
          <a:prstGeom prst="rect">
            <a:avLst/>
          </a:prstGeom>
        </p:spPr>
        <p:txBody>
          <a:bodyPr lIns="91420" tIns="45710" rIns="91420" bIns="45710"/>
          <a:lstStyle>
            <a:lvl1pPr>
              <a:defRPr sz="2857"/>
            </a:lvl1pPr>
            <a:lvl2pPr>
              <a:defRPr sz="2449"/>
            </a:lvl2pPr>
            <a:lvl3pPr>
              <a:defRPr sz="2041"/>
            </a:lvl3pPr>
            <a:lvl4pPr>
              <a:defRPr sz="1837"/>
            </a:lvl4pPr>
            <a:lvl5pPr>
              <a:defRPr sz="1837"/>
            </a:lvl5pPr>
            <a:lvl6pPr>
              <a:defRPr sz="1837"/>
            </a:lvl6pPr>
            <a:lvl7pPr>
              <a:defRPr sz="1837"/>
            </a:lvl7pPr>
            <a:lvl8pPr>
              <a:defRPr sz="1837"/>
            </a:lvl8pPr>
            <a:lvl9pPr>
              <a:defRPr sz="18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590" y="1600311"/>
            <a:ext cx="5384350" cy="4525567"/>
          </a:xfrm>
          <a:prstGeom prst="rect">
            <a:avLst/>
          </a:prstGeom>
        </p:spPr>
        <p:txBody>
          <a:bodyPr lIns="91420" tIns="45710" rIns="91420" bIns="45710"/>
          <a:lstStyle>
            <a:lvl1pPr>
              <a:defRPr sz="2857"/>
            </a:lvl1pPr>
            <a:lvl2pPr>
              <a:defRPr sz="2449"/>
            </a:lvl2pPr>
            <a:lvl3pPr>
              <a:defRPr sz="2041"/>
            </a:lvl3pPr>
            <a:lvl4pPr>
              <a:defRPr sz="1837"/>
            </a:lvl4pPr>
            <a:lvl5pPr>
              <a:defRPr sz="1837"/>
            </a:lvl5pPr>
            <a:lvl6pPr>
              <a:defRPr sz="1837"/>
            </a:lvl6pPr>
            <a:lvl7pPr>
              <a:defRPr sz="1837"/>
            </a:lvl7pPr>
            <a:lvl8pPr>
              <a:defRPr sz="1837"/>
            </a:lvl8pPr>
            <a:lvl9pPr>
              <a:defRPr sz="18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C80F3-D044-4AD2-BBDA-89B2F5CC5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60" y="275356"/>
            <a:ext cx="10973880" cy="114192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063" y="1535521"/>
            <a:ext cx="5386510" cy="639800"/>
          </a:xfrm>
          <a:prstGeom prst="rect">
            <a:avLst/>
          </a:prstGeom>
        </p:spPr>
        <p:txBody>
          <a:bodyPr lIns="91420" tIns="45710" rIns="91420" bIns="45710" anchor="b"/>
          <a:lstStyle>
            <a:lvl1pPr marL="0" indent="0">
              <a:buNone/>
              <a:defRPr sz="2449" b="1"/>
            </a:lvl1pPr>
            <a:lvl2pPr marL="466381" indent="0">
              <a:buNone/>
              <a:defRPr sz="2041" b="1"/>
            </a:lvl2pPr>
            <a:lvl3pPr marL="932764" indent="0">
              <a:buNone/>
              <a:defRPr sz="1837" b="1"/>
            </a:lvl3pPr>
            <a:lvl4pPr marL="1399147" indent="0">
              <a:buNone/>
              <a:defRPr sz="1632" b="1"/>
            </a:lvl4pPr>
            <a:lvl5pPr marL="1865530" indent="0">
              <a:buNone/>
              <a:defRPr sz="1632" b="1"/>
            </a:lvl5pPr>
            <a:lvl6pPr marL="2331912" indent="0">
              <a:buNone/>
              <a:defRPr sz="1632" b="1"/>
            </a:lvl6pPr>
            <a:lvl7pPr marL="2798293" indent="0">
              <a:buNone/>
              <a:defRPr sz="1632" b="1"/>
            </a:lvl7pPr>
            <a:lvl8pPr marL="3264676" indent="0">
              <a:buNone/>
              <a:defRPr sz="1632" b="1"/>
            </a:lvl8pPr>
            <a:lvl9pPr marL="3731058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063" y="2175318"/>
            <a:ext cx="5386510" cy="3950557"/>
          </a:xfrm>
          <a:prstGeom prst="rect">
            <a:avLst/>
          </a:prstGeom>
        </p:spPr>
        <p:txBody>
          <a:bodyPr lIns="91420" tIns="45710" rIns="91420" bIns="45710"/>
          <a:lstStyle>
            <a:lvl1pPr marL="348242" indent="-348242">
              <a:buFont typeface="Wingdings" panose="05000000000000000000" pitchFamily="2" charset="2"/>
              <a:buChar char="§"/>
              <a:defRPr sz="2449"/>
            </a:lvl1pPr>
            <a:lvl2pPr marL="756413" indent="-289932">
              <a:buFont typeface="Arial" panose="020B0604020202020204" pitchFamily="34" charset="0"/>
              <a:buChar char="•"/>
              <a:defRPr sz="2041"/>
            </a:lvl2pPr>
            <a:lvl3pPr>
              <a:defRPr sz="1837"/>
            </a:lvl3pPr>
            <a:lvl4pPr>
              <a:defRPr sz="1632"/>
            </a:lvl4pPr>
            <a:lvl5pPr>
              <a:defRPr sz="1632"/>
            </a:lvl5pPr>
            <a:lvl6pPr>
              <a:defRPr sz="1632"/>
            </a:lvl6pPr>
            <a:lvl7pPr>
              <a:defRPr sz="1632"/>
            </a:lvl7pPr>
            <a:lvl8pPr>
              <a:defRPr sz="1632"/>
            </a:lvl8pPr>
            <a:lvl9pPr>
              <a:defRPr sz="16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271" y="1535521"/>
            <a:ext cx="5388670" cy="639800"/>
          </a:xfrm>
          <a:prstGeom prst="rect">
            <a:avLst/>
          </a:prstGeom>
        </p:spPr>
        <p:txBody>
          <a:bodyPr lIns="91420" tIns="45710" rIns="91420" bIns="45710" anchor="b"/>
          <a:lstStyle>
            <a:lvl1pPr marL="0" indent="0">
              <a:buNone/>
              <a:defRPr sz="2449" b="1"/>
            </a:lvl1pPr>
            <a:lvl2pPr marL="466381" indent="0">
              <a:buNone/>
              <a:defRPr sz="2041" b="1"/>
            </a:lvl2pPr>
            <a:lvl3pPr marL="932764" indent="0">
              <a:buNone/>
              <a:defRPr sz="1837" b="1"/>
            </a:lvl3pPr>
            <a:lvl4pPr marL="1399147" indent="0">
              <a:buNone/>
              <a:defRPr sz="1632" b="1"/>
            </a:lvl4pPr>
            <a:lvl5pPr marL="1865530" indent="0">
              <a:buNone/>
              <a:defRPr sz="1632" b="1"/>
            </a:lvl5pPr>
            <a:lvl6pPr marL="2331912" indent="0">
              <a:buNone/>
              <a:defRPr sz="1632" b="1"/>
            </a:lvl6pPr>
            <a:lvl7pPr marL="2798293" indent="0">
              <a:buNone/>
              <a:defRPr sz="1632" b="1"/>
            </a:lvl7pPr>
            <a:lvl8pPr marL="3264676" indent="0">
              <a:buNone/>
              <a:defRPr sz="1632" b="1"/>
            </a:lvl8pPr>
            <a:lvl9pPr marL="3731058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271" y="2175318"/>
            <a:ext cx="5388670" cy="3950557"/>
          </a:xfrm>
          <a:prstGeom prst="rect">
            <a:avLst/>
          </a:prstGeom>
        </p:spPr>
        <p:txBody>
          <a:bodyPr lIns="91420" tIns="45710" rIns="91420" bIns="45710"/>
          <a:lstStyle>
            <a:lvl1pPr>
              <a:defRPr sz="2449"/>
            </a:lvl1pPr>
            <a:lvl2pPr>
              <a:defRPr sz="2041"/>
            </a:lvl2pPr>
            <a:lvl3pPr>
              <a:defRPr sz="1837"/>
            </a:lvl3pPr>
            <a:lvl4pPr>
              <a:defRPr sz="1632"/>
            </a:lvl4pPr>
            <a:lvl5pPr>
              <a:defRPr sz="1632"/>
            </a:lvl5pPr>
            <a:lvl6pPr>
              <a:defRPr sz="1632"/>
            </a:lvl6pPr>
            <a:lvl7pPr>
              <a:defRPr sz="1632"/>
            </a:lvl7pPr>
            <a:lvl8pPr>
              <a:defRPr sz="1632"/>
            </a:lvl8pPr>
            <a:lvl9pPr>
              <a:defRPr sz="16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06896-61BB-4501-B42B-429EC255D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0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646BF-E27A-468B-8773-EE234F850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8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39552-D1B6-48D3-B771-C4FA0FFBB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0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E64B7-4DDE-5303-CB16-218B5EB67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85231-A0C4-352C-ADF7-244AD7FE2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5B30-62B9-EC6C-5A3C-9BD8670E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3EE9B-1DFE-0278-6457-78BDA12B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F98CB-AB5F-8806-D46E-8B1D5921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9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60" y="273740"/>
            <a:ext cx="4010726" cy="1161357"/>
          </a:xfrm>
        </p:spPr>
        <p:txBody>
          <a:bodyPr/>
          <a:lstStyle>
            <a:lvl1pPr algn="l">
              <a:defRPr sz="204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651" y="273740"/>
            <a:ext cx="6816289" cy="5852138"/>
          </a:xfrm>
          <a:prstGeom prst="rect">
            <a:avLst/>
          </a:prstGeom>
        </p:spPr>
        <p:txBody>
          <a:bodyPr lIns="91420" tIns="45710" rIns="91420" bIns="45710"/>
          <a:lstStyle>
            <a:lvl1pPr>
              <a:defRPr sz="3265"/>
            </a:lvl1pPr>
            <a:lvl2pPr>
              <a:defRPr sz="2857"/>
            </a:lvl2pPr>
            <a:lvl3pPr>
              <a:defRPr sz="2449"/>
            </a:lvl3pPr>
            <a:lvl4pPr>
              <a:defRPr sz="2041"/>
            </a:lvl4pPr>
            <a:lvl5pPr>
              <a:defRPr sz="2041"/>
            </a:lvl5pPr>
            <a:lvl6pPr>
              <a:defRPr sz="2041"/>
            </a:lvl6pPr>
            <a:lvl7pPr>
              <a:defRPr sz="2041"/>
            </a:lvl7pPr>
            <a:lvl8pPr>
              <a:defRPr sz="2041"/>
            </a:lvl8pPr>
            <a:lvl9pPr>
              <a:defRPr sz="20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060" y="1435094"/>
            <a:ext cx="4010726" cy="469078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None/>
              <a:defRPr sz="1428"/>
            </a:lvl1pPr>
            <a:lvl2pPr marL="466381" indent="0">
              <a:buNone/>
              <a:defRPr sz="1224"/>
            </a:lvl2pPr>
            <a:lvl3pPr marL="932764" indent="0">
              <a:buNone/>
              <a:defRPr sz="1020"/>
            </a:lvl3pPr>
            <a:lvl4pPr marL="1399147" indent="0">
              <a:buNone/>
              <a:defRPr sz="918"/>
            </a:lvl4pPr>
            <a:lvl5pPr marL="1865530" indent="0">
              <a:buNone/>
              <a:defRPr sz="918"/>
            </a:lvl5pPr>
            <a:lvl6pPr marL="2331912" indent="0">
              <a:buNone/>
              <a:defRPr sz="918"/>
            </a:lvl6pPr>
            <a:lvl7pPr marL="2798293" indent="0">
              <a:buNone/>
              <a:defRPr sz="918"/>
            </a:lvl7pPr>
            <a:lvl8pPr marL="3264676" indent="0">
              <a:buNone/>
              <a:defRPr sz="918"/>
            </a:lvl8pPr>
            <a:lvl9pPr marL="3731058" indent="0">
              <a:buNone/>
              <a:defRPr sz="9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67B25-8DB5-43A7-AC59-EE92CAE80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2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26" y="4800926"/>
            <a:ext cx="7315200" cy="566911"/>
          </a:xfrm>
        </p:spPr>
        <p:txBody>
          <a:bodyPr/>
          <a:lstStyle>
            <a:lvl1pPr algn="l">
              <a:defRPr sz="204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8726" y="612264"/>
            <a:ext cx="7315200" cy="4115772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None/>
              <a:defRPr sz="3265"/>
            </a:lvl1pPr>
            <a:lvl2pPr marL="466381" indent="0">
              <a:buNone/>
              <a:defRPr sz="2857"/>
            </a:lvl2pPr>
            <a:lvl3pPr marL="932764" indent="0">
              <a:buNone/>
              <a:defRPr sz="2449"/>
            </a:lvl3pPr>
            <a:lvl4pPr marL="1399147" indent="0">
              <a:buNone/>
              <a:defRPr sz="2041"/>
            </a:lvl4pPr>
            <a:lvl5pPr marL="1865530" indent="0">
              <a:buNone/>
              <a:defRPr sz="2041"/>
            </a:lvl5pPr>
            <a:lvl6pPr marL="2331912" indent="0">
              <a:buNone/>
              <a:defRPr sz="2041"/>
            </a:lvl6pPr>
            <a:lvl7pPr marL="2798293" indent="0">
              <a:buNone/>
              <a:defRPr sz="2041"/>
            </a:lvl7pPr>
            <a:lvl8pPr marL="3264676" indent="0">
              <a:buNone/>
              <a:defRPr sz="2041"/>
            </a:lvl8pPr>
            <a:lvl9pPr marL="3731058" indent="0">
              <a:buNone/>
              <a:defRPr sz="204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8726" y="5367835"/>
            <a:ext cx="7315200" cy="805014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None/>
              <a:defRPr sz="1428"/>
            </a:lvl1pPr>
            <a:lvl2pPr marL="466381" indent="0">
              <a:buNone/>
              <a:defRPr sz="1224"/>
            </a:lvl2pPr>
            <a:lvl3pPr marL="932764" indent="0">
              <a:buNone/>
              <a:defRPr sz="1020"/>
            </a:lvl3pPr>
            <a:lvl4pPr marL="1399147" indent="0">
              <a:buNone/>
              <a:defRPr sz="918"/>
            </a:lvl4pPr>
            <a:lvl5pPr marL="1865530" indent="0">
              <a:buNone/>
              <a:defRPr sz="918"/>
            </a:lvl5pPr>
            <a:lvl6pPr marL="2331912" indent="0">
              <a:buNone/>
              <a:defRPr sz="918"/>
            </a:lvl6pPr>
            <a:lvl7pPr marL="2798293" indent="0">
              <a:buNone/>
              <a:defRPr sz="918"/>
            </a:lvl7pPr>
            <a:lvl8pPr marL="3264676" indent="0">
              <a:buNone/>
              <a:defRPr sz="918"/>
            </a:lvl8pPr>
            <a:lvl9pPr marL="3731058" indent="0">
              <a:buNone/>
              <a:defRPr sz="9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185CC-D646-4E18-A820-47862FB40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4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060" y="1600311"/>
            <a:ext cx="10973880" cy="4525567"/>
          </a:xfrm>
          <a:prstGeom prst="rect">
            <a:avLst/>
          </a:prstGeom>
        </p:spPr>
        <p:txBody>
          <a:bodyPr vert="eaVert" lIns="91420" tIns="45710" rIns="91420" bIns="4571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A4575-FC34-40CA-BD8C-5895525CC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6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01997" y="106903"/>
            <a:ext cx="2796925" cy="6018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063" y="106903"/>
            <a:ext cx="8185594" cy="6018972"/>
          </a:xfrm>
          <a:prstGeom prst="rect">
            <a:avLst/>
          </a:prstGeom>
        </p:spPr>
        <p:txBody>
          <a:bodyPr vert="eaVert" lIns="91420" tIns="45710" rIns="91420" bIns="4571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F023A-B666-4495-9900-58D685C72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8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white">
          <a:xfrm>
            <a:off x="9278447" y="6216582"/>
            <a:ext cx="488112" cy="4324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77" tIns="46638" rIns="93277" bIns="46638" anchor="ctr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1" y="800154"/>
            <a:ext cx="12222237" cy="607405"/>
          </a:xfrm>
          <a:custGeom>
            <a:avLst/>
            <a:gdLst/>
            <a:ahLst/>
            <a:cxnLst>
              <a:cxn ang="0">
                <a:pos x="0" y="733"/>
              </a:cxn>
              <a:cxn ang="0">
                <a:pos x="285" y="685"/>
              </a:cxn>
              <a:cxn ang="0">
                <a:pos x="1210" y="557"/>
              </a:cxn>
              <a:cxn ang="0">
                <a:pos x="3136" y="336"/>
              </a:cxn>
              <a:cxn ang="0">
                <a:pos x="4346" y="226"/>
              </a:cxn>
              <a:cxn ang="0">
                <a:pos x="5161" y="179"/>
              </a:cxn>
              <a:cxn ang="0">
                <a:pos x="5655" y="162"/>
              </a:cxn>
              <a:cxn ang="0">
                <a:pos x="5661" y="0"/>
              </a:cxn>
              <a:cxn ang="0">
                <a:pos x="2810" y="162"/>
              </a:cxn>
              <a:cxn ang="0">
                <a:pos x="0" y="483"/>
              </a:cxn>
              <a:cxn ang="0">
                <a:pos x="0" y="733"/>
              </a:cxn>
            </a:cxnLst>
            <a:rect l="0" t="0" r="r" b="b"/>
            <a:pathLst>
              <a:path w="5661" h="733">
                <a:moveTo>
                  <a:pt x="0" y="733"/>
                </a:moveTo>
                <a:lnTo>
                  <a:pt x="285" y="685"/>
                </a:lnTo>
                <a:cubicBezTo>
                  <a:pt x="487" y="656"/>
                  <a:pt x="735" y="615"/>
                  <a:pt x="1210" y="557"/>
                </a:cubicBezTo>
                <a:cubicBezTo>
                  <a:pt x="1685" y="499"/>
                  <a:pt x="2613" y="391"/>
                  <a:pt x="3136" y="336"/>
                </a:cubicBezTo>
                <a:cubicBezTo>
                  <a:pt x="3659" y="281"/>
                  <a:pt x="4009" y="252"/>
                  <a:pt x="4346" y="226"/>
                </a:cubicBezTo>
                <a:cubicBezTo>
                  <a:pt x="4683" y="200"/>
                  <a:pt x="4943" y="193"/>
                  <a:pt x="5161" y="179"/>
                </a:cubicBezTo>
                <a:lnTo>
                  <a:pt x="5655" y="162"/>
                </a:lnTo>
                <a:lnTo>
                  <a:pt x="5661" y="0"/>
                </a:lnTo>
                <a:cubicBezTo>
                  <a:pt x="5187" y="0"/>
                  <a:pt x="3753" y="82"/>
                  <a:pt x="2810" y="162"/>
                </a:cubicBezTo>
                <a:cubicBezTo>
                  <a:pt x="1867" y="242"/>
                  <a:pt x="468" y="388"/>
                  <a:pt x="0" y="483"/>
                </a:cubicBezTo>
                <a:lnTo>
                  <a:pt x="0" y="733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EAEAE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2" name="Freeform 3"/>
          <p:cNvSpPr>
            <a:spLocks/>
          </p:cNvSpPr>
          <p:nvPr userDrawn="1"/>
        </p:nvSpPr>
        <p:spPr bwMode="auto">
          <a:xfrm>
            <a:off x="0" y="-4859"/>
            <a:ext cx="12217917" cy="14124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63" y="0"/>
              </a:cxn>
              <a:cxn ang="0">
                <a:pos x="5663" y="479"/>
              </a:cxn>
              <a:cxn ang="0">
                <a:pos x="0" y="1010"/>
              </a:cxn>
              <a:cxn ang="0">
                <a:pos x="0" y="0"/>
              </a:cxn>
            </a:cxnLst>
            <a:rect l="0" t="0" r="r" b="b"/>
            <a:pathLst>
              <a:path w="5663" h="1010">
                <a:moveTo>
                  <a:pt x="0" y="0"/>
                </a:moveTo>
                <a:lnTo>
                  <a:pt x="5663" y="0"/>
                </a:lnTo>
                <a:lnTo>
                  <a:pt x="5663" y="479"/>
                </a:lnTo>
                <a:lnTo>
                  <a:pt x="0" y="101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EAEAEA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3" name="Freeform 4"/>
          <p:cNvSpPr>
            <a:spLocks/>
          </p:cNvSpPr>
          <p:nvPr userDrawn="1"/>
        </p:nvSpPr>
        <p:spPr bwMode="auto">
          <a:xfrm>
            <a:off x="0" y="694871"/>
            <a:ext cx="12192000" cy="855225"/>
          </a:xfrm>
          <a:custGeom>
            <a:avLst/>
            <a:gdLst/>
            <a:ahLst/>
            <a:cxnLst>
              <a:cxn ang="0">
                <a:pos x="0" y="733"/>
              </a:cxn>
              <a:cxn ang="0">
                <a:pos x="285" y="685"/>
              </a:cxn>
              <a:cxn ang="0">
                <a:pos x="1210" y="557"/>
              </a:cxn>
              <a:cxn ang="0">
                <a:pos x="3136" y="336"/>
              </a:cxn>
              <a:cxn ang="0">
                <a:pos x="4346" y="226"/>
              </a:cxn>
              <a:cxn ang="0">
                <a:pos x="5161" y="179"/>
              </a:cxn>
              <a:cxn ang="0">
                <a:pos x="5655" y="162"/>
              </a:cxn>
              <a:cxn ang="0">
                <a:pos x="5661" y="0"/>
              </a:cxn>
              <a:cxn ang="0">
                <a:pos x="2810" y="162"/>
              </a:cxn>
              <a:cxn ang="0">
                <a:pos x="0" y="483"/>
              </a:cxn>
              <a:cxn ang="0">
                <a:pos x="0" y="733"/>
              </a:cxn>
            </a:cxnLst>
            <a:rect l="0" t="0" r="r" b="b"/>
            <a:pathLst>
              <a:path w="5661" h="733">
                <a:moveTo>
                  <a:pt x="0" y="733"/>
                </a:moveTo>
                <a:lnTo>
                  <a:pt x="285" y="685"/>
                </a:lnTo>
                <a:cubicBezTo>
                  <a:pt x="487" y="656"/>
                  <a:pt x="735" y="615"/>
                  <a:pt x="1210" y="557"/>
                </a:cubicBezTo>
                <a:cubicBezTo>
                  <a:pt x="1685" y="499"/>
                  <a:pt x="2613" y="391"/>
                  <a:pt x="3136" y="336"/>
                </a:cubicBezTo>
                <a:cubicBezTo>
                  <a:pt x="3659" y="281"/>
                  <a:pt x="4009" y="252"/>
                  <a:pt x="4346" y="226"/>
                </a:cubicBezTo>
                <a:cubicBezTo>
                  <a:pt x="4683" y="200"/>
                  <a:pt x="4943" y="193"/>
                  <a:pt x="5161" y="179"/>
                </a:cubicBezTo>
                <a:lnTo>
                  <a:pt x="5655" y="162"/>
                </a:lnTo>
                <a:lnTo>
                  <a:pt x="5661" y="0"/>
                </a:lnTo>
                <a:cubicBezTo>
                  <a:pt x="5187" y="0"/>
                  <a:pt x="3753" y="82"/>
                  <a:pt x="2810" y="162"/>
                </a:cubicBezTo>
                <a:cubicBezTo>
                  <a:pt x="1867" y="242"/>
                  <a:pt x="468" y="388"/>
                  <a:pt x="0" y="483"/>
                </a:cubicBezTo>
                <a:lnTo>
                  <a:pt x="0" y="733"/>
                </a:lnTo>
                <a:close/>
              </a:path>
            </a:pathLst>
          </a:custGeom>
          <a:gradFill rotWithShape="1">
            <a:gsLst>
              <a:gs pos="0">
                <a:srgbClr val="008A00"/>
              </a:gs>
              <a:gs pos="100000">
                <a:srgbClr val="00440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lIns="93277" tIns="46638" rIns="93277" bIns="46638"/>
          <a:lstStyle/>
          <a:p>
            <a:pPr algn="ctr">
              <a:defRPr/>
            </a:pPr>
            <a:endParaRPr lang="en-US" sz="1837"/>
          </a:p>
        </p:txBody>
      </p:sp>
      <p:pic>
        <p:nvPicPr>
          <p:cNvPr id="14" name="Picture 5" descr="bul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9" y="-3239"/>
            <a:ext cx="1310992" cy="113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09043" y="149017"/>
            <a:ext cx="10127242" cy="70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270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34AC-59B5-995D-E35A-9A3055D6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F6F9E-3C31-4CED-B983-ABBC2453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D0162-393E-C342-7FE1-6005B9397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FE8A0-0E69-6BE2-303E-D1B9AEAF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1D2ED-18A8-A31E-BF46-CDB73EA4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3D35-E0F2-2D9E-5BE2-E9FD0D8D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6901E-37F4-869A-3660-FAF4C67F5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8BCBC-7597-C57E-375B-7BC210D50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097AE1-97B0-CE06-6030-03E29EE4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D63BD-870C-84FC-2473-53A67602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12B30-8955-577C-C4BE-FF798800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5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4DC5-AA9C-4EF9-D6A7-B614B686A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2008C-16D2-D4C6-D5F7-04D5045A2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BE50EA-8785-F17F-D091-3E38E1FC2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9AA00-5C91-21FD-2E48-F1AE8CBFD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6D3F9-BCD5-FF96-6A12-A230288AA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E00703-1573-A9A0-A103-324D3A00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C4B31A-3418-1802-C3FA-BB16D447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6D2F3-3795-8D95-CD2E-0323DB48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1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70163-2727-D0BD-5057-64AC0551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C6952-B828-F970-980A-6A5F87EB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BAA5CE-78CE-73A8-6A65-6958AA48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5A9FC-EC94-49DB-6E64-6BC9970F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21A7F-4675-3591-FAE6-99204976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5E261-22E2-834B-3A26-7C1F3DE98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B43CD-5AB5-D11A-80B6-D4527443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4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34D9-02FE-5114-3553-AF6AC689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2558-3533-DBDD-D90B-A48F64FF2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29B5E-488B-239B-7EB7-8469B2D6F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A54EB-877C-3A5C-C90C-AB3801F4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907CC0-B11D-8F4A-1604-F4B7D115A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ED085-8129-6409-456B-90F02644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7312F-EB2D-AE11-1DE2-433C74894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5E64C-23E5-0A67-C3AD-B88F25501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ADF40-890E-972D-5AE4-94E8A3F56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FC302-CE53-6BB2-9A90-D57FEF48A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15F51-6860-90E5-07FB-3A7BFC40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BAF62-E8A8-AE19-3B65-3966B6F5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A3738B-E9EF-D591-B0A9-5C17E592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BCDBE-1D06-C384-C49F-5106C22E6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692A1-114B-464B-4D6A-2DF1F0790D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1BA6-A170-443C-B61D-516C2AC68B95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FA87B-9BDD-2B83-094E-D8617C629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B45A3-1792-40D9-59C8-D2A735CD4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E1EA-8488-4E3C-A0B7-6C1FF6F6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8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bulb"/>
          <p:cNvPicPr>
            <a:picLocks noChangeAspect="1" noChangeArrowheads="1"/>
          </p:cNvPicPr>
          <p:nvPr/>
        </p:nvPicPr>
        <p:blipFill>
          <a:blip r:embed="rId1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-36467" y="-1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79647" y="106903"/>
            <a:ext cx="9019272" cy="70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63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1818" y="6381796"/>
            <a:ext cx="2844441" cy="476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algn="r">
              <a:defRPr sz="1428" b="0"/>
            </a:lvl1pPr>
          </a:lstStyle>
          <a:p>
            <a:pPr>
              <a:defRPr/>
            </a:pPr>
            <a:fld id="{BCA55A42-4162-4AA1-9F42-389C5248B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11" name="Rectangle 11"/>
          <p:cNvSpPr>
            <a:spLocks noChangeArrowheads="1"/>
          </p:cNvSpPr>
          <p:nvPr/>
        </p:nvSpPr>
        <p:spPr bwMode="white">
          <a:xfrm>
            <a:off x="9278447" y="6216582"/>
            <a:ext cx="488112" cy="4324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77" tIns="46638" rIns="93277" bIns="46638" anchor="ctr"/>
          <a:lstStyle/>
          <a:p>
            <a:pPr algn="ctr">
              <a:defRPr/>
            </a:pPr>
            <a:endParaRPr lang="en-US" sz="1837"/>
          </a:p>
        </p:txBody>
      </p:sp>
      <p:pic>
        <p:nvPicPr>
          <p:cNvPr id="1031" name="Picture 2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022605" y="6544579"/>
            <a:ext cx="116629" cy="134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2" descr="#1944539 v11 - ORI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9263" y="163595"/>
            <a:ext cx="2263457" cy="64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35">
            <a:extLst>
              <a:ext uri="{FF2B5EF4-FFF2-40B4-BE49-F238E27FC236}">
                <a16:creationId xmlns:a16="http://schemas.microsoft.com/office/drawing/2014/main" id="{B7E0933D-66F5-4BD7-8BFC-CB088B043B0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3407123" y="6585005"/>
            <a:ext cx="5389749" cy="12809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buClr>
                <a:srgbClr val="CC0000"/>
              </a:buClr>
              <a:buSzPct val="60000"/>
              <a:buFont typeface="Wingdings" pitchFamily="2" charset="2"/>
              <a:buNone/>
              <a:defRPr/>
            </a:pPr>
            <a:r>
              <a:rPr lang="en-US" sz="816" b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Proprietary and Confidential © ORIGINATE VENTURES 2019</a:t>
            </a:r>
          </a:p>
        </p:txBody>
      </p:sp>
    </p:spTree>
    <p:extLst>
      <p:ext uri="{BB962C8B-B14F-4D97-AF65-F5344CB8AC3E}">
        <p14:creationId xmlns:p14="http://schemas.microsoft.com/office/powerpoint/2010/main" val="398833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5pPr>
      <a:lvl6pPr marL="466381" algn="l" rtl="0" fontAlgn="base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6pPr>
      <a:lvl7pPr marL="932764" algn="l" rtl="0" fontAlgn="base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7pPr>
      <a:lvl8pPr marL="1399147" algn="l" rtl="0" fontAlgn="base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8pPr>
      <a:lvl9pPr marL="1865530" algn="l" rtl="0" fontAlgn="base">
        <a:spcBef>
          <a:spcPct val="0"/>
        </a:spcBef>
        <a:spcAft>
          <a:spcPct val="0"/>
        </a:spcAft>
        <a:defRPr sz="2857">
          <a:solidFill>
            <a:srgbClr val="264E2C"/>
          </a:solidFill>
          <a:latin typeface="Arial" pitchFamily="34" charset="0"/>
        </a:defRPr>
      </a:lvl9pPr>
    </p:titleStyle>
    <p:bodyStyle>
      <a:lvl1pPr marL="348242" indent="-348242" algn="l" rtl="0" eaLnBrk="0" fontAlgn="base" hangingPunct="0">
        <a:spcBef>
          <a:spcPct val="20000"/>
        </a:spcBef>
        <a:spcAft>
          <a:spcPct val="0"/>
        </a:spcAft>
        <a:buChar char="•"/>
        <a:defRPr sz="2041">
          <a:solidFill>
            <a:schemeClr val="tx1"/>
          </a:solidFill>
          <a:latin typeface="+mn-lt"/>
          <a:ea typeface="+mn-ea"/>
          <a:cs typeface="+mn-cs"/>
        </a:defRPr>
      </a:lvl1pPr>
      <a:lvl2pPr marL="756413" indent="-289932" algn="l" rtl="0" eaLnBrk="0" fontAlgn="base" hangingPunct="0">
        <a:spcBef>
          <a:spcPct val="20000"/>
        </a:spcBef>
        <a:spcAft>
          <a:spcPct val="0"/>
        </a:spcAft>
        <a:buChar char="–"/>
        <a:defRPr sz="2857">
          <a:solidFill>
            <a:schemeClr val="tx1"/>
          </a:solidFill>
          <a:latin typeface="+mn-lt"/>
        </a:defRPr>
      </a:lvl2pPr>
      <a:lvl3pPr marL="1164584" indent="-231621" algn="l" rtl="0" eaLnBrk="0" fontAlgn="base" hangingPunct="0">
        <a:spcBef>
          <a:spcPct val="20000"/>
        </a:spcBef>
        <a:spcAft>
          <a:spcPct val="0"/>
        </a:spcAft>
        <a:buChar char="•"/>
        <a:defRPr sz="2449">
          <a:solidFill>
            <a:schemeClr val="tx1"/>
          </a:solidFill>
          <a:latin typeface="+mn-lt"/>
        </a:defRPr>
      </a:lvl3pPr>
      <a:lvl4pPr marL="1626205" indent="-226762" algn="l" rtl="0" eaLnBrk="0" fontAlgn="base" hangingPunct="0">
        <a:spcBef>
          <a:spcPct val="20000"/>
        </a:spcBef>
        <a:spcAft>
          <a:spcPct val="0"/>
        </a:spcAft>
        <a:buChar char="–"/>
        <a:defRPr sz="2041">
          <a:solidFill>
            <a:schemeClr val="tx1"/>
          </a:solidFill>
          <a:latin typeface="+mn-lt"/>
        </a:defRPr>
      </a:lvl4pPr>
      <a:lvl5pPr marL="2097546" indent="-231621" algn="l" rtl="0" eaLnBrk="0" fontAlgn="base" hangingPunct="0">
        <a:spcBef>
          <a:spcPct val="20000"/>
        </a:spcBef>
        <a:spcAft>
          <a:spcPct val="0"/>
        </a:spcAft>
        <a:buChar char="»"/>
        <a:defRPr sz="2041">
          <a:solidFill>
            <a:schemeClr val="tx1"/>
          </a:solidFill>
          <a:latin typeface="+mn-lt"/>
        </a:defRPr>
      </a:lvl5pPr>
      <a:lvl6pPr marL="2565103" indent="-233192" algn="l" rtl="0" fontAlgn="base">
        <a:spcBef>
          <a:spcPct val="20000"/>
        </a:spcBef>
        <a:spcAft>
          <a:spcPct val="0"/>
        </a:spcAft>
        <a:buChar char="»"/>
        <a:defRPr sz="2041">
          <a:solidFill>
            <a:schemeClr val="tx1"/>
          </a:solidFill>
          <a:latin typeface="+mn-lt"/>
        </a:defRPr>
      </a:lvl6pPr>
      <a:lvl7pPr marL="3031485" indent="-233192" algn="l" rtl="0" fontAlgn="base">
        <a:spcBef>
          <a:spcPct val="20000"/>
        </a:spcBef>
        <a:spcAft>
          <a:spcPct val="0"/>
        </a:spcAft>
        <a:buChar char="»"/>
        <a:defRPr sz="2041">
          <a:solidFill>
            <a:schemeClr val="tx1"/>
          </a:solidFill>
          <a:latin typeface="+mn-lt"/>
        </a:defRPr>
      </a:lvl7pPr>
      <a:lvl8pPr marL="3497867" indent="-233192" algn="l" rtl="0" fontAlgn="base">
        <a:spcBef>
          <a:spcPct val="20000"/>
        </a:spcBef>
        <a:spcAft>
          <a:spcPct val="0"/>
        </a:spcAft>
        <a:buChar char="»"/>
        <a:defRPr sz="2041">
          <a:solidFill>
            <a:schemeClr val="tx1"/>
          </a:solidFill>
          <a:latin typeface="+mn-lt"/>
        </a:defRPr>
      </a:lvl8pPr>
      <a:lvl9pPr marL="3964249" indent="-233192" algn="l" rtl="0" fontAlgn="base">
        <a:spcBef>
          <a:spcPct val="20000"/>
        </a:spcBef>
        <a:spcAft>
          <a:spcPct val="0"/>
        </a:spcAft>
        <a:buChar char="»"/>
        <a:defRPr sz="204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381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764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147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530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1912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293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4676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058" algn="l" defTabSz="932764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1F4D9-2B83-4E6B-AF4C-DCDB29CE05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855803-8196-0D25-8E4B-DE412C3A0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6868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Mike Gausling, Founder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01B602-23EA-C87B-093A-20A64D927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995" y="579541"/>
            <a:ext cx="2987405" cy="39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191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B478-BBB6-9CA3-CA22-464307E5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Business Highlights 1987-2019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ACE46D-3B77-F0C6-0AF6-7B92F6EFD5A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951" y="1504655"/>
            <a:ext cx="8824118" cy="485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lnSpc>
                <a:spcPct val="130000"/>
              </a:lnSpc>
              <a:spcAft>
                <a:spcPts val="0"/>
              </a:spcAft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Co-Founder and Former CEO,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OraSure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Technologies (1987-2004)  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 my 2 business partners, built a Russell 2000 company from scratch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Growth funded through Ben Franklin, 100+ angel investors, local banks, and public markets 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Started at the Ben Franklin Incubator at Lehigh University – Dec 1987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Developed and sold to Coppertone the first sunscreen product on a towelette delivery system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Secured FDA approval for the first rapid oral fluid HIV test in the world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Built world-class office and laboratory facilities on the southside of Bethlehem 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Created more than 200 high paying jobs  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 2000, merged with Epitope to form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OraSure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Technologies (NASDAQ: OSUR)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As a result of the merger, created liquidity for our investors at a market value of $255 million</a:t>
            </a:r>
          </a:p>
          <a:p>
            <a:pPr lvl="2" eaLnBrk="1" hangingPunct="1">
              <a:lnSpc>
                <a:spcPct val="13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Original investors made up to a 70x return on investment</a:t>
            </a:r>
          </a:p>
          <a:p>
            <a:pPr lvl="2" eaLnBrk="1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At September 30, 2023,  year-to-date revenues equaled $329 million </a:t>
            </a:r>
          </a:p>
          <a:p>
            <a:pPr marL="914400" lvl="2" indent="0" eaLnBrk="1" hangingPunct="1">
              <a:spcAft>
                <a:spcPts val="196"/>
              </a:spcAft>
              <a:buNone/>
              <a:defRPr/>
            </a:pP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C1F28C-2C36-9F35-2680-CB33D0203885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0AB47740-2E0C-F6E2-40D8-1F1454BB4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8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C2207-E153-B8E7-D383-B8C4B93D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Business Highlights 1987-2019 (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con’d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AE4D86-245B-837B-9975-03A69B1491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99494" y="1642450"/>
            <a:ext cx="8797448" cy="485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None/>
              <a:defRPr/>
            </a:pPr>
            <a:endParaRPr lang="en-US" sz="1600" b="1" dirty="0">
              <a:solidFill>
                <a:srgbClr val="008000"/>
              </a:solidFill>
            </a:endParaRPr>
          </a:p>
          <a:p>
            <a:pPr marL="457200" lvl="1" indent="0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None/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Co-Founder and Managing Partner, Originate Ventures (2007-2019)</a:t>
            </a:r>
          </a:p>
          <a:p>
            <a:pPr lvl="2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$46 million Venture Fund – 2007 to present</a:t>
            </a:r>
          </a:p>
          <a:p>
            <a:pPr lvl="2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129 investors including the state of PA, PPL, Ben Franklin, and 126 accredited angel investors</a:t>
            </a:r>
          </a:p>
          <a:p>
            <a:pPr lvl="2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 early stage technology investments (2008-2023)</a:t>
            </a:r>
          </a:p>
          <a:p>
            <a:pPr lvl="2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Originate has returned more than $161.2 million to our LP’s</a:t>
            </a:r>
          </a:p>
          <a:p>
            <a:pPr marL="914400" lvl="2" indent="0" eaLnBrk="1" hangingPunct="1">
              <a:lnSpc>
                <a:spcPct val="130000"/>
              </a:lnSpc>
              <a:spcBef>
                <a:spcPts val="336"/>
              </a:spcBef>
              <a:spcAft>
                <a:spcPts val="0"/>
              </a:spcAft>
              <a:buNone/>
              <a:defRPr/>
            </a:pPr>
            <a:r>
              <a:rPr lang="en-US" sz="1400" dirty="0"/>
              <a:t>  </a:t>
            </a:r>
          </a:p>
          <a:p>
            <a:pPr marL="914400" lvl="2" indent="0" eaLnBrk="1" hangingPunct="1">
              <a:spcAft>
                <a:spcPts val="196"/>
              </a:spcAft>
              <a:buNone/>
              <a:defRPr/>
            </a:pP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876E3C-8E82-E08A-51D3-0DF9A7B1B36F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AB8CCC33-226B-51D7-20E6-915FAAE17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4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635065" y="2340531"/>
            <a:ext cx="6931698" cy="365414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3217" tIns="46610" rIns="93217" bIns="46610"/>
          <a:lstStyle/>
          <a:p>
            <a:pPr marL="0" indent="0" algn="ctr" eaLnBrk="1" hangingPunct="1">
              <a:buNone/>
              <a:defRPr/>
            </a:pPr>
            <a:endParaRPr lang="en-US" sz="3265" b="1" dirty="0">
              <a:latin typeface="+mj-lt"/>
              <a:cs typeface="Arial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265" b="1" dirty="0">
                <a:latin typeface="+mj-lt"/>
                <a:cs typeface="Arial" pitchFamily="34" charset="0"/>
              </a:rPr>
              <a:t> </a:t>
            </a:r>
            <a:r>
              <a:rPr lang="en-US" sz="4081" b="1" dirty="0">
                <a:solidFill>
                  <a:srgbClr val="003E00"/>
                </a:solidFill>
                <a:latin typeface="+mj-lt"/>
                <a:cs typeface="Arial" pitchFamily="34" charset="0"/>
              </a:rPr>
              <a:t>Originate Growth Fund</a:t>
            </a:r>
          </a:p>
          <a:p>
            <a:pPr marL="0" indent="0" algn="ctr" eaLnBrk="1" hangingPunct="1">
              <a:buNone/>
              <a:defRPr/>
            </a:pPr>
            <a:endParaRPr lang="en-US" sz="1837" b="1" dirty="0">
              <a:solidFill>
                <a:srgbClr val="003E00"/>
              </a:solidFill>
              <a:latin typeface="+mj-lt"/>
              <a:cs typeface="Arial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265" b="1" dirty="0">
                <a:latin typeface="+mj-lt"/>
                <a:cs typeface="Arial" pitchFamily="34" charset="0"/>
              </a:rPr>
              <a:t>An Early Stage </a:t>
            </a:r>
          </a:p>
          <a:p>
            <a:pPr marL="0" indent="0" algn="ctr" eaLnBrk="1" hangingPunct="1">
              <a:buNone/>
              <a:defRPr/>
            </a:pPr>
            <a:r>
              <a:rPr lang="en-US" sz="3265" b="1" dirty="0">
                <a:latin typeface="+mj-lt"/>
                <a:cs typeface="Arial" pitchFamily="34" charset="0"/>
              </a:rPr>
              <a:t>Venture Capital Fund </a:t>
            </a:r>
            <a:endParaRPr lang="en-US" sz="3265" b="1" i="1" dirty="0">
              <a:latin typeface="+mj-lt"/>
            </a:endParaRPr>
          </a:p>
          <a:p>
            <a:pPr marL="0" indent="0" algn="ctr" eaLnBrk="1" hangingPunct="1">
              <a:buNone/>
              <a:defRPr/>
            </a:pPr>
            <a:endParaRPr lang="en-US" sz="2245" b="1" i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endParaRPr lang="en-US" sz="2449" b="1" i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endParaRPr lang="en-US" sz="2449" b="1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endParaRPr lang="en-US" sz="2449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44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3FF5-CBD8-0479-3850-C85A4B80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Investment Thesis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2CC3542-6D66-ED2F-CD52-D3C967852B76}"/>
              </a:ext>
            </a:extLst>
          </p:cNvPr>
          <p:cNvSpPr>
            <a:spLocks noGrp="1"/>
          </p:cNvSpPr>
          <p:nvPr/>
        </p:nvSpPr>
        <p:spPr bwMode="auto">
          <a:xfrm>
            <a:off x="2139062" y="2057400"/>
            <a:ext cx="7913876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1800" b="1" dirty="0"/>
              <a:t>Investment Strategy:	* Early stage, emerging growth companies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1800" b="1" dirty="0"/>
              <a:t>				* Proprietary, technology-based  					* Capital efficient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sz="1800" b="1" dirty="0"/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2000"/>
              </a:spcAft>
              <a:buFontTx/>
              <a:buNone/>
            </a:pPr>
            <a:r>
              <a:rPr lang="en-US" sz="1800" b="1" dirty="0"/>
              <a:t>Investment Range:	$500,000 - $4,000,000 (Total)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2000"/>
              </a:spcAft>
              <a:buFontTx/>
              <a:buNone/>
            </a:pPr>
            <a:r>
              <a:rPr lang="en-US" sz="1800" b="1" dirty="0"/>
              <a:t>Preferred Stage:		Series A first institutional investor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2000"/>
              </a:spcAft>
              <a:buFontTx/>
              <a:buNone/>
            </a:pPr>
            <a:r>
              <a:rPr lang="en-US" sz="1800" b="1" dirty="0"/>
              <a:t>Investment Instrument:	Participating preferred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2000"/>
              </a:spcAft>
              <a:buFontTx/>
              <a:buNone/>
            </a:pPr>
            <a:r>
              <a:rPr lang="en-US" sz="1800" b="1" dirty="0"/>
              <a:t>Geography:		Pennsylvania and the surrounding area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A1D776-1D83-4ED5-EA61-9CBACA17AB67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6076BD20-D326-4CC5-05B1-0EA0E1EDD3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2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145FC8-3E45-CA3D-4F07-672849FF4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941333"/>
            <a:ext cx="6858000" cy="297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4000" kern="0" dirty="0">
                <a:solidFill>
                  <a:srgbClr val="008000"/>
                </a:solidFill>
              </a:rPr>
              <a:t> </a:t>
            </a:r>
            <a:r>
              <a:rPr lang="en-US" sz="3600" u="sng" kern="0" dirty="0">
                <a:latin typeface="Arial" panose="020B0604020202020204" pitchFamily="34" charset="0"/>
                <a:cs typeface="Arial" panose="020B0604020202020204" pitchFamily="34" charset="0"/>
              </a:rPr>
              <a:t>Disclaimer </a:t>
            </a:r>
          </a:p>
          <a:p>
            <a:pPr algn="ctr" eaLnBrk="1" hangingPunct="1">
              <a:defRPr/>
            </a:pP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3600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Factors:</a:t>
            </a:r>
          </a:p>
          <a:p>
            <a:pPr algn="ctr" eaLnBrk="1" hangingPunct="1">
              <a:defRPr/>
            </a:pP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3600" i="1" kern="0" dirty="0">
                <a:latin typeface="Arial" panose="020B0604020202020204" pitchFamily="34" charset="0"/>
                <a:cs typeface="Arial" panose="020B0604020202020204" pitchFamily="34" charset="0"/>
              </a:rPr>
              <a:t>Early Stage Investing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BA602-9B5E-5144-AD2D-6A9F6330A4C4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0EF77B3A-720F-324A-7F8A-30B80FCE8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89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0A2C-DB07-9B00-5220-3E3F02C2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Risk Factors – Early Stage Investing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823A97-0410-CB98-BD98-8397BC2EB5E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91544" y="1977073"/>
            <a:ext cx="7808912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Investors expect to lose entire investment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No basis for valuation of stock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Limited management experience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Lack of sufficient financial resources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Competition is much larger and stronger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Expect substantial future dilution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Market for products may not develop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744" dirty="0"/>
              <a:t>Lack of liquidity may effect results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US" altLang="en-US" sz="2744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D64DDE-0228-56E9-FFDE-C15AFE294901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7545CA36-BCFA-FA50-11D8-72B51891B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72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AE293-93F3-088F-26BF-814168F8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Sweet-Spot for Our Skills</a:t>
            </a:r>
          </a:p>
        </p:txBody>
      </p:sp>
      <p:pic>
        <p:nvPicPr>
          <p:cNvPr id="4100" name="Picture 4" descr="ORIGINATE">
            <a:extLst>
              <a:ext uri="{FF2B5EF4-FFF2-40B4-BE49-F238E27FC236}">
                <a16:creationId xmlns:a16="http://schemas.microsoft.com/office/drawing/2014/main" id="{D044FA30-6B3D-9B89-152D-65283D088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856" y="2708911"/>
            <a:ext cx="1114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0A1FB6B-7F45-E44C-4DBC-3EE234E32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3560762"/>
            <a:ext cx="1295400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 i="1">
                <a:latin typeface="Arial" panose="020B0604020202020204" pitchFamily="34" charset="0"/>
              </a:rPr>
              <a:t>Friends &amp;</a:t>
            </a:r>
            <a:br>
              <a:rPr kumimoji="1" lang="en-US" altLang="en-US" sz="1400" i="1">
                <a:latin typeface="Arial" panose="020B0604020202020204" pitchFamily="34" charset="0"/>
              </a:rPr>
            </a:br>
            <a:r>
              <a:rPr kumimoji="1" lang="en-US" altLang="en-US" sz="1400" i="1">
                <a:latin typeface="Arial" panose="020B0604020202020204" pitchFamily="34" charset="0"/>
              </a:rPr>
              <a:t>Family</a:t>
            </a:r>
            <a:endParaRPr kumimoji="1" lang="en-US" altLang="en-US" sz="1400">
              <a:latin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>
                <a:latin typeface="Arial" panose="020B0604020202020204" pitchFamily="34" charset="0"/>
              </a:rPr>
              <a:t>$0 - 0.5M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047810-04F3-2BB8-A812-08DA2E71D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1100" y="3573462"/>
            <a:ext cx="12954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 i="1">
                <a:latin typeface="Arial" panose="020B0604020202020204" pitchFamily="34" charset="0"/>
              </a:rPr>
              <a:t>Angels</a:t>
            </a:r>
            <a:endParaRPr kumimoji="1" lang="en-US" altLang="en-US" sz="1400">
              <a:latin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kumimoji="1" lang="en-US" altLang="en-US" sz="800">
              <a:latin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>
                <a:latin typeface="Arial" panose="020B0604020202020204" pitchFamily="34" charset="0"/>
              </a:rPr>
              <a:t>$0.5 - 1.5M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CB1984-EED1-4766-8FCB-4C5682AB6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87" y="3560762"/>
            <a:ext cx="1462088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 i="1">
                <a:latin typeface="Arial" panose="020B0604020202020204" pitchFamily="34" charset="0"/>
              </a:rPr>
              <a:t>Larger </a:t>
            </a:r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 i="1">
                <a:latin typeface="Arial" panose="020B0604020202020204" pitchFamily="34" charset="0"/>
              </a:rPr>
              <a:t>Institutions</a:t>
            </a:r>
            <a:endParaRPr kumimoji="1" lang="en-US" altLang="en-US" sz="1400">
              <a:latin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>
                <a:latin typeface="Arial" panose="020B0604020202020204" pitchFamily="34" charset="0"/>
              </a:rPr>
              <a:t>$4.0 - 20.0M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04C688-AA24-E3EB-EAD5-E2BF022C1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1787" y="3560762"/>
            <a:ext cx="1033588" cy="74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 i="1">
                <a:latin typeface="Arial" panose="020B0604020202020204" pitchFamily="34" charset="0"/>
              </a:rPr>
              <a:t>Public</a:t>
            </a:r>
            <a:br>
              <a:rPr kumimoji="1" lang="en-US" altLang="en-US" sz="1400" i="1">
                <a:latin typeface="Arial" panose="020B0604020202020204" pitchFamily="34" charset="0"/>
              </a:rPr>
            </a:br>
            <a:r>
              <a:rPr kumimoji="1" lang="en-US" altLang="en-US" sz="1400" i="1">
                <a:latin typeface="Arial" panose="020B0604020202020204" pitchFamily="34" charset="0"/>
              </a:rPr>
              <a:t>Markets</a:t>
            </a:r>
            <a:endParaRPr kumimoji="1" lang="en-US" altLang="en-US" sz="1400">
              <a:latin typeface="Arial" panose="020B0604020202020204" pitchFamily="34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en-US" altLang="en-US" sz="1400">
                <a:latin typeface="Arial" panose="020B0604020202020204" pitchFamily="34" charset="0"/>
              </a:rPr>
              <a:t>&gt; 50.0M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A5F8AD-899E-D492-7A65-55547A4A6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0" y="3568700"/>
            <a:ext cx="15875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i="1">
                <a:latin typeface="Arial" panose="020B0604020202020204" pitchFamily="34" charset="0"/>
              </a:rPr>
              <a:t>1</a:t>
            </a:r>
            <a:r>
              <a:rPr lang="en-US" altLang="en-US" sz="1400" i="1" baseline="30000">
                <a:latin typeface="Arial" panose="020B0604020202020204" pitchFamily="34" charset="0"/>
              </a:rPr>
              <a:t>st</a:t>
            </a:r>
            <a:r>
              <a:rPr lang="en-US" altLang="en-US" sz="1400" i="1">
                <a:latin typeface="Arial" panose="020B0604020202020204" pitchFamily="34" charset="0"/>
              </a:rPr>
              <a:t> Institutional Investor</a:t>
            </a:r>
            <a:endParaRPr kumimoji="1" lang="en-US" altLang="en-US" sz="1400" i="1">
              <a:latin typeface="Arial" panose="020B0604020202020204" pitchFamily="34" charset="0"/>
            </a:endParaRPr>
          </a:p>
          <a:p>
            <a:pPr algn="ctr" eaLnBrk="1" hangingPunct="1"/>
            <a:r>
              <a:rPr kumimoji="1" lang="en-US" altLang="en-US" sz="1400">
                <a:latin typeface="Arial" panose="020B0604020202020204" pitchFamily="34" charset="0"/>
              </a:rPr>
              <a:t>$0.5 - 4.0M</a:t>
            </a: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AE7A3126-F388-F1EC-9221-D3EF51BD3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8500" y="3200400"/>
            <a:ext cx="805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DC8AB1-C2DA-7D8B-8C28-0799F9C6A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6900" y="3048000"/>
            <a:ext cx="1524000" cy="381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4640B5-D16C-0702-B477-0925E1749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100" y="3035300"/>
            <a:ext cx="1524000" cy="381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D4007E-E5EF-806C-4845-E5C40A3ED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3048000"/>
            <a:ext cx="1524000" cy="381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33AAFD-3A79-61D0-F016-E01F125BA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3035300"/>
            <a:ext cx="1524000" cy="3810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FA0B4C-01C3-E21F-664C-DF4230EF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0" y="2514600"/>
            <a:ext cx="1752600" cy="1828800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B112AF-AF30-C693-4D3F-8FC2C9657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4816474"/>
            <a:ext cx="7808912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1" tIns="45691" rIns="91381" bIns="45691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indent="288925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b="0" dirty="0">
                <a:latin typeface="Arial" panose="020B0604020202020204" pitchFamily="34" charset="0"/>
              </a:rPr>
              <a:t>Aligned with Originate partners’ skill-sets</a:t>
            </a:r>
          </a:p>
          <a:p>
            <a:pPr indent="288925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b="0" dirty="0">
                <a:latin typeface="Arial" panose="020B0604020202020204" pitchFamily="34" charset="0"/>
              </a:rPr>
              <a:t>Under-served in Pennsylvania</a:t>
            </a:r>
          </a:p>
          <a:p>
            <a:pPr indent="288925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000" b="0" dirty="0">
                <a:latin typeface="Arial" panose="020B0604020202020204" pitchFamily="34" charset="0"/>
              </a:rPr>
              <a:t>Organized Angels: A new phenomenon </a:t>
            </a:r>
          </a:p>
          <a:p>
            <a:pPr eaLnBrk="1" hangingPunct="1"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 altLang="en-US" sz="2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 altLang="en-US" sz="2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 altLang="en-US" sz="2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 altLang="en-US" sz="2400" b="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3300"/>
              </a:buClr>
              <a:buFontTx/>
              <a:buChar char="•"/>
            </a:pPr>
            <a:endParaRPr lang="en-US" altLang="en-US" sz="2400" b="0" dirty="0"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08FA7F-B26B-CE64-E4A6-1EDFD46A62E3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17" name="Picture 16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8CD529D6-6397-C1AE-62F1-554685953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8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CB42D60-7265-4C3C-82A7-29B56165028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239732" y="6305669"/>
            <a:ext cx="2133205" cy="476205"/>
          </a:xfrm>
          <a:prstGeom prst="rect">
            <a:avLst/>
          </a:prstGeom>
        </p:spPr>
        <p:txBody>
          <a:bodyPr/>
          <a:lstStyle>
            <a:lvl1pPr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8032" indent="-29155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6203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2684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9165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D712D7B7-4435-43DC-846E-84C9667B9971}" type="slidenum">
              <a:rPr lang="en-US" altLang="en-US" sz="1020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 sz="1020" b="0">
              <a:latin typeface="Arial" panose="020B0604020202020204" pitchFamily="34" charset="0"/>
            </a:endParaRPr>
          </a:p>
        </p:txBody>
      </p:sp>
      <p:sp>
        <p:nvSpPr>
          <p:cNvPr id="24580" name="Oval 5">
            <a:extLst>
              <a:ext uri="{FF2B5EF4-FFF2-40B4-BE49-F238E27FC236}">
                <a16:creationId xmlns:a16="http://schemas.microsoft.com/office/drawing/2014/main" id="{EEFE7B50-3D31-4E4F-BBA9-CFDDF5995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0691" y="2241727"/>
            <a:ext cx="4846277" cy="2081373"/>
          </a:xfrm>
          <a:prstGeom prst="ellipse">
            <a:avLst/>
          </a:prstGeom>
          <a:noFill/>
          <a:ln w="28575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altLang="en-US" sz="1735">
                <a:solidFill>
                  <a:srgbClr val="003300"/>
                </a:solidFill>
              </a:rPr>
              <a:t>    </a:t>
            </a:r>
          </a:p>
        </p:txBody>
      </p:sp>
      <p:sp>
        <p:nvSpPr>
          <p:cNvPr id="25605" name="Oval 6">
            <a:extLst>
              <a:ext uri="{FF2B5EF4-FFF2-40B4-BE49-F238E27FC236}">
                <a16:creationId xmlns:a16="http://schemas.microsoft.com/office/drawing/2014/main" id="{DE9F1252-4640-4296-8F46-E543D2037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271" y="2241727"/>
            <a:ext cx="4985575" cy="2081373"/>
          </a:xfrm>
          <a:prstGeom prst="ellips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1837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582" name="Rectangle 7">
            <a:extLst>
              <a:ext uri="{FF2B5EF4-FFF2-40B4-BE49-F238E27FC236}">
                <a16:creationId xmlns:a16="http://schemas.microsoft.com/office/drawing/2014/main" id="{59B9A13C-BBA8-484F-B513-5582BF391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490" y="2633706"/>
            <a:ext cx="1867566" cy="84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r>
              <a:rPr lang="en-US" altLang="en-US" sz="2041">
                <a:latin typeface="Arial" panose="020B0604020202020204" pitchFamily="34" charset="0"/>
              </a:rPr>
              <a:t>Extensive operational &amp; financial experience</a:t>
            </a:r>
            <a:endParaRPr lang="en-US" altLang="en-US" sz="2041" i="1">
              <a:latin typeface="Arial" panose="020B0604020202020204" pitchFamily="34" charset="0"/>
            </a:endParaRPr>
          </a:p>
        </p:txBody>
      </p:sp>
      <p:sp>
        <p:nvSpPr>
          <p:cNvPr id="24583" name="Rectangle 8">
            <a:extLst>
              <a:ext uri="{FF2B5EF4-FFF2-40B4-BE49-F238E27FC236}">
                <a16:creationId xmlns:a16="http://schemas.microsoft.com/office/drawing/2014/main" id="{C9D4819D-99AF-4A6E-A7B0-84CE988B8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235" y="2664482"/>
            <a:ext cx="2458773" cy="563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r>
              <a:rPr lang="en-US" altLang="en-US" sz="2041">
                <a:latin typeface="Arial" panose="020B0604020202020204" pitchFamily="34" charset="0"/>
              </a:rPr>
              <a:t>Deep </a:t>
            </a:r>
          </a:p>
          <a:p>
            <a:pPr algn="ctr"/>
            <a:r>
              <a:rPr lang="en-US" altLang="en-US" sz="2041">
                <a:latin typeface="Arial" panose="020B0604020202020204" pitchFamily="34" charset="0"/>
              </a:rPr>
              <a:t>branding &amp; </a:t>
            </a:r>
          </a:p>
          <a:p>
            <a:pPr algn="ctr"/>
            <a:r>
              <a:rPr lang="en-US" altLang="en-US" sz="2041">
                <a:latin typeface="Arial" panose="020B0604020202020204" pitchFamily="34" charset="0"/>
              </a:rPr>
              <a:t>go-to-market</a:t>
            </a:r>
          </a:p>
          <a:p>
            <a:pPr algn="ctr"/>
            <a:r>
              <a:rPr lang="en-US" altLang="en-US" sz="2041">
                <a:latin typeface="Arial" panose="020B0604020202020204" pitchFamily="34" charset="0"/>
              </a:rPr>
              <a:t>experience</a:t>
            </a:r>
            <a:endParaRPr lang="en-US" altLang="en-US" sz="2041" i="1">
              <a:latin typeface="Arial" panose="020B0604020202020204" pitchFamily="34" charset="0"/>
            </a:endParaRPr>
          </a:p>
        </p:txBody>
      </p:sp>
      <p:sp>
        <p:nvSpPr>
          <p:cNvPr id="24584" name="Rectangle 9">
            <a:extLst>
              <a:ext uri="{FF2B5EF4-FFF2-40B4-BE49-F238E27FC236}">
                <a16:creationId xmlns:a16="http://schemas.microsoft.com/office/drawing/2014/main" id="{DEAFDA5D-E6F1-40C1-813F-274405C2C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6634" y="2798920"/>
            <a:ext cx="4345775" cy="563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endParaRPr lang="en-US" altLang="en-US" sz="1837" i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5609" name="Oval 10">
            <a:extLst>
              <a:ext uri="{FF2B5EF4-FFF2-40B4-BE49-F238E27FC236}">
                <a16:creationId xmlns:a16="http://schemas.microsoft.com/office/drawing/2014/main" id="{B4CFA7CD-382B-4318-AD7A-08D6C2063CF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97698" y="2733320"/>
            <a:ext cx="3296181" cy="2510605"/>
          </a:xfrm>
          <a:prstGeom prst="ellips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37">
                <a:ln w="38100">
                  <a:solidFill>
                    <a:srgbClr val="FF0000"/>
                  </a:solidFill>
                </a:ln>
              </a:rPr>
              <a:t>   </a:t>
            </a:r>
          </a:p>
        </p:txBody>
      </p:sp>
      <p:sp>
        <p:nvSpPr>
          <p:cNvPr id="24586" name="Rectangle 11">
            <a:extLst>
              <a:ext uri="{FF2B5EF4-FFF2-40B4-BE49-F238E27FC236}">
                <a16:creationId xmlns:a16="http://schemas.microsoft.com/office/drawing/2014/main" id="{FF2CFC95-6A2A-4708-B0C7-ADCEC9A0E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4466" y="4478596"/>
            <a:ext cx="2458773" cy="565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896938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defTabSz="896938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r>
              <a:rPr lang="en-US" altLang="en-US" sz="2041">
                <a:latin typeface="Arial" panose="020B0604020202020204" pitchFamily="34" charset="0"/>
              </a:rPr>
              <a:t>Venture Capital Investing </a:t>
            </a:r>
            <a:endParaRPr lang="en-US" altLang="en-US" sz="2041" i="1">
              <a:latin typeface="Arial" panose="020B0604020202020204" pitchFamily="34" charset="0"/>
            </a:endParaRPr>
          </a:p>
        </p:txBody>
      </p:sp>
      <p:pic>
        <p:nvPicPr>
          <p:cNvPr id="24587" name="Picture 13" descr="ORIGINATE">
            <a:extLst>
              <a:ext uri="{FF2B5EF4-FFF2-40B4-BE49-F238E27FC236}">
                <a16:creationId xmlns:a16="http://schemas.microsoft.com/office/drawing/2014/main" id="{49E09082-A95F-47FA-BF68-98109F55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837" y="2944697"/>
            <a:ext cx="1788198" cy="59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0C7504-8BCD-DC9C-B30A-223F79FECEA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Originate Value Proposition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96C23-44A7-C343-9604-3918A1342F5C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FCCAFD84-B444-8399-2310-D79504332C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6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C56B8B-7E0D-46A8-94F6-8F7B2F7D5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 Investor Mix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542BB7-2BEE-4DD0-9B1F-EF6B161D449F}"/>
              </a:ext>
            </a:extLst>
          </p:cNvPr>
          <p:cNvGraphicFramePr>
            <a:graphicFrameLocks noGrp="1"/>
          </p:cNvGraphicFramePr>
          <p:nvPr/>
        </p:nvGraphicFramePr>
        <p:xfrm>
          <a:off x="3106511" y="2199605"/>
          <a:ext cx="5985770" cy="3380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718">
                  <a:extLst>
                    <a:ext uri="{9D8B030D-6E8A-4147-A177-3AD203B41FA5}">
                      <a16:colId xmlns:a16="http://schemas.microsoft.com/office/drawing/2014/main" val="1199983579"/>
                    </a:ext>
                  </a:extLst>
                </a:gridCol>
                <a:gridCol w="3140516">
                  <a:extLst>
                    <a:ext uri="{9D8B030D-6E8A-4147-A177-3AD203B41FA5}">
                      <a16:colId xmlns:a16="http://schemas.microsoft.com/office/drawing/2014/main" val="1429938136"/>
                    </a:ext>
                  </a:extLst>
                </a:gridCol>
                <a:gridCol w="35634">
                  <a:extLst>
                    <a:ext uri="{9D8B030D-6E8A-4147-A177-3AD203B41FA5}">
                      <a16:colId xmlns:a16="http://schemas.microsoft.com/office/drawing/2014/main" val="1557702384"/>
                    </a:ext>
                  </a:extLst>
                </a:gridCol>
                <a:gridCol w="77748">
                  <a:extLst>
                    <a:ext uri="{9D8B030D-6E8A-4147-A177-3AD203B41FA5}">
                      <a16:colId xmlns:a16="http://schemas.microsoft.com/office/drawing/2014/main" val="651359330"/>
                    </a:ext>
                  </a:extLst>
                </a:gridCol>
                <a:gridCol w="77748">
                  <a:extLst>
                    <a:ext uri="{9D8B030D-6E8A-4147-A177-3AD203B41FA5}">
                      <a16:colId xmlns:a16="http://schemas.microsoft.com/office/drawing/2014/main" val="68068385"/>
                    </a:ext>
                  </a:extLst>
                </a:gridCol>
                <a:gridCol w="1010721">
                  <a:extLst>
                    <a:ext uri="{9D8B030D-6E8A-4147-A177-3AD203B41FA5}">
                      <a16:colId xmlns:a16="http://schemas.microsoft.com/office/drawing/2014/main" val="3199415422"/>
                    </a:ext>
                  </a:extLst>
                </a:gridCol>
                <a:gridCol w="77748">
                  <a:extLst>
                    <a:ext uri="{9D8B030D-6E8A-4147-A177-3AD203B41FA5}">
                      <a16:colId xmlns:a16="http://schemas.microsoft.com/office/drawing/2014/main" val="251080279"/>
                    </a:ext>
                  </a:extLst>
                </a:gridCol>
                <a:gridCol w="1126937">
                  <a:extLst>
                    <a:ext uri="{9D8B030D-6E8A-4147-A177-3AD203B41FA5}">
                      <a16:colId xmlns:a16="http://schemas.microsoft.com/office/drawing/2014/main" val="2323583354"/>
                    </a:ext>
                  </a:extLst>
                </a:gridCol>
              </a:tblGrid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 Total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644219"/>
                  </a:ext>
                </a:extLst>
              </a:tr>
              <a:tr h="25851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Total Investors (#)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633413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    129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242690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212153"/>
                  </a:ext>
                </a:extLst>
              </a:tr>
              <a:tr h="25851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Total Capital Committed ($M)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	$46.2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805804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399438"/>
                  </a:ext>
                </a:extLst>
              </a:tr>
              <a:tr h="2585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LP Investor Mix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 Total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% of 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6458207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State of Pa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	$10.7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23.1%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4293723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PPL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10.0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21.6%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719580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Originate General Partners</a:t>
                      </a: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	5.4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11.6%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440825"/>
                  </a:ext>
                </a:extLst>
              </a:tr>
              <a:tr h="278784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All other LP investors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 	20.2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43.7%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837294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$46.2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100.0%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758660"/>
                  </a:ext>
                </a:extLst>
              </a:tr>
              <a:tr h="258511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825355"/>
                  </a:ext>
                </a:extLst>
              </a:tr>
              <a:tr h="2585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+mj-lt"/>
                        </a:rPr>
                        <a:t>Total Capital Calls ($M)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 	$43.9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457200" algn="dec"/>
                        </a:tabLst>
                      </a:pPr>
                      <a:r>
                        <a:rPr lang="en-US" sz="1600" b="1" u="none" strike="noStrike">
                          <a:effectLst/>
                          <a:latin typeface="+mj-lt"/>
                        </a:rPr>
                        <a:t>	95.0%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81087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C258B92-F5DB-4B86-A861-9BABC6AD0B80}"/>
              </a:ext>
            </a:extLst>
          </p:cNvPr>
          <p:cNvSpPr txBox="1"/>
          <p:nvPr/>
        </p:nvSpPr>
        <p:spPr>
          <a:xfrm>
            <a:off x="5034438" y="1572026"/>
            <a:ext cx="2182168" cy="47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3296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49" b="1">
                <a:latin typeface="Arial"/>
              </a:rPr>
              <a:t>Fund Metrics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D93BE-9375-FBEC-F7EC-B43FF94D39F7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C3726694-262C-957F-9D8F-549740356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4" name="Text Box 3"/>
          <p:cNvSpPr txBox="1">
            <a:spLocks noChangeArrowheads="1"/>
          </p:cNvSpPr>
          <p:nvPr/>
        </p:nvSpPr>
        <p:spPr bwMode="auto">
          <a:xfrm>
            <a:off x="1524270" y="1485308"/>
            <a:ext cx="9143461" cy="414617"/>
          </a:xfrm>
          <a:prstGeom prst="rect">
            <a:avLst/>
          </a:prstGeom>
          <a:solidFill>
            <a:srgbClr val="CCFFCC"/>
          </a:solidFill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41">
                <a:latin typeface="Arial" charset="0"/>
              </a:rPr>
              <a:t>Annualized run rate improved.  Quality has increased substantially.</a:t>
            </a:r>
          </a:p>
        </p:txBody>
      </p:sp>
      <p:sp>
        <p:nvSpPr>
          <p:cNvPr id="296965" name="Text Box 5"/>
          <p:cNvSpPr txBox="1">
            <a:spLocks noChangeArrowheads="1"/>
          </p:cNvSpPr>
          <p:nvPr/>
        </p:nvSpPr>
        <p:spPr bwMode="auto">
          <a:xfrm>
            <a:off x="5523421" y="2241728"/>
            <a:ext cx="5005012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 dirty="0">
                <a:latin typeface="Arial" charset="0"/>
              </a:rPr>
              <a:t>  Initially screened - 1,000+ companies </a:t>
            </a:r>
          </a:p>
        </p:txBody>
      </p:sp>
      <p:sp>
        <p:nvSpPr>
          <p:cNvPr id="296966" name="Text Box 7"/>
          <p:cNvSpPr txBox="1">
            <a:spLocks noChangeArrowheads="1"/>
          </p:cNvSpPr>
          <p:nvPr/>
        </p:nvSpPr>
        <p:spPr bwMode="auto">
          <a:xfrm>
            <a:off x="5523420" y="3014346"/>
            <a:ext cx="5144310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>
                <a:latin typeface="Arial" charset="0"/>
              </a:rPr>
              <a:t>  Direct dialogue - 200+ companies</a:t>
            </a:r>
          </a:p>
        </p:txBody>
      </p:sp>
      <p:sp>
        <p:nvSpPr>
          <p:cNvPr id="296967" name="Text Box 9"/>
          <p:cNvSpPr txBox="1">
            <a:spLocks noChangeArrowheads="1"/>
          </p:cNvSpPr>
          <p:nvPr/>
        </p:nvSpPr>
        <p:spPr bwMode="auto">
          <a:xfrm>
            <a:off x="5523421" y="3817740"/>
            <a:ext cx="5005012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>
                <a:latin typeface="Arial" charset="0"/>
              </a:rPr>
              <a:t>  Additional analysis - 50+ companies</a:t>
            </a:r>
          </a:p>
        </p:txBody>
      </p:sp>
      <p:sp>
        <p:nvSpPr>
          <p:cNvPr id="296968" name="Text Box 11"/>
          <p:cNvSpPr txBox="1">
            <a:spLocks noChangeArrowheads="1"/>
          </p:cNvSpPr>
          <p:nvPr/>
        </p:nvSpPr>
        <p:spPr bwMode="auto">
          <a:xfrm>
            <a:off x="5523421" y="4433243"/>
            <a:ext cx="5005012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>
                <a:latin typeface="Arial" charset="0"/>
              </a:rPr>
              <a:t>  Substantial due diligence - 15+ companies</a:t>
            </a:r>
          </a:p>
        </p:txBody>
      </p:sp>
      <p:sp>
        <p:nvSpPr>
          <p:cNvPr id="296969" name="Text Box 13"/>
          <p:cNvSpPr txBox="1">
            <a:spLocks noChangeArrowheads="1"/>
          </p:cNvSpPr>
          <p:nvPr/>
        </p:nvSpPr>
        <p:spPr bwMode="auto">
          <a:xfrm>
            <a:off x="5523420" y="5683686"/>
            <a:ext cx="5144310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>
                <a:latin typeface="Arial" charset="0"/>
              </a:rPr>
              <a:t>  Closed 2 deals:  Adhezion and Nayatek</a:t>
            </a:r>
          </a:p>
        </p:txBody>
      </p:sp>
      <p:pic>
        <p:nvPicPr>
          <p:cNvPr id="296970" name="Picture 15" descr="diagram_sales_funnel"/>
          <p:cNvPicPr>
            <a:picLocks noChangeAspect="1" noChangeArrowheads="1"/>
          </p:cNvPicPr>
          <p:nvPr/>
        </p:nvPicPr>
        <p:blipFill>
          <a:blip r:embed="rId3" cstate="print"/>
          <a:srcRect r="29872" b="-3426"/>
          <a:stretch>
            <a:fillRect/>
          </a:stretch>
        </p:blipFill>
        <p:spPr bwMode="auto">
          <a:xfrm>
            <a:off x="1976179" y="2107290"/>
            <a:ext cx="1937215" cy="430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71" name="Rectangle 17"/>
          <p:cNvSpPr>
            <a:spLocks noChangeArrowheads="1"/>
          </p:cNvSpPr>
          <p:nvPr/>
        </p:nvSpPr>
        <p:spPr bwMode="auto">
          <a:xfrm>
            <a:off x="3459866" y="4852756"/>
            <a:ext cx="1072271" cy="17639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37"/>
          </a:p>
        </p:txBody>
      </p:sp>
      <p:sp>
        <p:nvSpPr>
          <p:cNvPr id="296972" name="Rectangle 16"/>
          <p:cNvSpPr>
            <a:spLocks noChangeArrowheads="1"/>
          </p:cNvSpPr>
          <p:nvPr/>
        </p:nvSpPr>
        <p:spPr bwMode="auto">
          <a:xfrm>
            <a:off x="3625080" y="3934362"/>
            <a:ext cx="1072271" cy="17655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37"/>
          </a:p>
        </p:txBody>
      </p:sp>
      <p:sp>
        <p:nvSpPr>
          <p:cNvPr id="296973" name="Line 4"/>
          <p:cNvSpPr>
            <a:spLocks noChangeShapeType="1"/>
          </p:cNvSpPr>
          <p:nvPr/>
        </p:nvSpPr>
        <p:spPr bwMode="auto">
          <a:xfrm>
            <a:off x="4386360" y="2450676"/>
            <a:ext cx="981565" cy="1619"/>
          </a:xfrm>
          <a:prstGeom prst="line">
            <a:avLst/>
          </a:prstGeom>
          <a:noFill/>
          <a:ln w="28575">
            <a:solidFill>
              <a:srgbClr val="00FF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96974" name="Line 6"/>
          <p:cNvSpPr>
            <a:spLocks noChangeShapeType="1"/>
          </p:cNvSpPr>
          <p:nvPr/>
        </p:nvSpPr>
        <p:spPr bwMode="auto">
          <a:xfrm>
            <a:off x="4386360" y="3194138"/>
            <a:ext cx="981565" cy="162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96975" name="Line 8"/>
          <p:cNvSpPr>
            <a:spLocks noChangeShapeType="1"/>
          </p:cNvSpPr>
          <p:nvPr/>
        </p:nvSpPr>
        <p:spPr bwMode="auto">
          <a:xfrm>
            <a:off x="4308612" y="3997531"/>
            <a:ext cx="981565" cy="162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96976" name="Line 10"/>
          <p:cNvSpPr>
            <a:spLocks noChangeShapeType="1"/>
          </p:cNvSpPr>
          <p:nvPr/>
        </p:nvSpPr>
        <p:spPr bwMode="auto">
          <a:xfrm>
            <a:off x="4308612" y="4621134"/>
            <a:ext cx="981565" cy="1619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96977" name="Line 12"/>
          <p:cNvSpPr>
            <a:spLocks noChangeShapeType="1"/>
          </p:cNvSpPr>
          <p:nvPr/>
        </p:nvSpPr>
        <p:spPr bwMode="auto">
          <a:xfrm>
            <a:off x="4308612" y="5243116"/>
            <a:ext cx="981565" cy="1619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96978" name="Oval 20"/>
          <p:cNvSpPr>
            <a:spLocks noChangeArrowheads="1"/>
          </p:cNvSpPr>
          <p:nvPr/>
        </p:nvSpPr>
        <p:spPr bwMode="auto">
          <a:xfrm>
            <a:off x="1977799" y="2117008"/>
            <a:ext cx="1942075" cy="621982"/>
          </a:xfrm>
          <a:prstGeom prst="ellipse">
            <a:avLst/>
          </a:prstGeom>
          <a:solidFill>
            <a:srgbClr val="00FFFF"/>
          </a:solidFill>
          <a:ln w="9525" algn="ctr">
            <a:solidFill>
              <a:srgbClr val="003300"/>
            </a:solidFill>
            <a:round/>
            <a:headEnd/>
            <a:tailEnd/>
          </a:ln>
        </p:spPr>
        <p:txBody>
          <a:bodyPr wrap="none" lIns="93267" tIns="46633" rIns="93267" bIns="46633" anchor="ctr"/>
          <a:lstStyle/>
          <a:p>
            <a:pPr algn="ctr"/>
            <a:endParaRPr lang="en-US" sz="1837"/>
          </a:p>
        </p:txBody>
      </p:sp>
      <p:sp>
        <p:nvSpPr>
          <p:cNvPr id="296979" name="Text Box 11"/>
          <p:cNvSpPr txBox="1">
            <a:spLocks noChangeArrowheads="1"/>
          </p:cNvSpPr>
          <p:nvPr/>
        </p:nvSpPr>
        <p:spPr bwMode="auto">
          <a:xfrm>
            <a:off x="5552576" y="5055225"/>
            <a:ext cx="5005012" cy="3504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93267" tIns="46633" rIns="93267" bIns="46633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</a:pPr>
            <a:r>
              <a:rPr lang="en-US" sz="1632">
                <a:latin typeface="Arial" charset="0"/>
              </a:rPr>
              <a:t>  Term Sheets Offered - 5 companies</a:t>
            </a:r>
          </a:p>
        </p:txBody>
      </p:sp>
      <p:sp>
        <p:nvSpPr>
          <p:cNvPr id="296980" name="Line 12"/>
          <p:cNvSpPr>
            <a:spLocks noChangeShapeType="1"/>
          </p:cNvSpPr>
          <p:nvPr/>
        </p:nvSpPr>
        <p:spPr bwMode="auto">
          <a:xfrm>
            <a:off x="4308612" y="5863477"/>
            <a:ext cx="981565" cy="1620"/>
          </a:xfrm>
          <a:prstGeom prst="line">
            <a:avLst/>
          </a:prstGeom>
          <a:noFill/>
          <a:ln w="28575">
            <a:solidFill>
              <a:srgbClr val="0099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 sz="1837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69B7BF-4087-AB10-2131-BB3B780CE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Market Prospects – 2008 Deal Flow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BD9D1-57C3-C120-A3FA-AFF2C2663897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4" name="Picture 3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BB597ACB-582B-E93D-E3E0-BF171B5427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3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B5AC-3B13-4784-888C-DD593694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F7544-B5A3-5553-8F2F-97814EC58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Firehouse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Angel/Early Stage Investing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Entrepreneur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CEO/Co-founder - Startup to Russell 2000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Co-Founder/Managing Partner – Venture Fund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Founder – Family Office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8C7FD-C18F-861D-94B5-10C7FFDDF8B1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7" name="Picture 6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14E57AE4-EAF3-D61C-7623-4E1F2C6030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28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135E11F-1847-47DB-AD44-582FE02148C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239732" y="6305669"/>
            <a:ext cx="2133205" cy="476205"/>
          </a:xfrm>
          <a:prstGeom prst="rect">
            <a:avLst/>
          </a:prstGeom>
        </p:spPr>
        <p:txBody>
          <a:bodyPr/>
          <a:lstStyle>
            <a:lvl1pPr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8032" indent="-29155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6203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2684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9165" indent="-233241" eaLnBrk="0" hangingPunct="0"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735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38E7E89B-2F0E-446F-A07F-74570CD863D0}" type="slidenum">
              <a:rPr lang="en-US" altLang="en-US" sz="1020" b="0">
                <a:latin typeface="Arial" panose="020B0604020202020204" pitchFamily="34" charset="0"/>
              </a:rPr>
              <a:pPr eaLnBrk="1" hangingPunct="1"/>
              <a:t>20</a:t>
            </a:fld>
            <a:endParaRPr lang="en-US" altLang="en-US" sz="1020" b="0">
              <a:latin typeface="Arial" panose="020B0604020202020204" pitchFamily="34" charset="0"/>
            </a:endParaRPr>
          </a:p>
        </p:txBody>
      </p:sp>
      <p:sp>
        <p:nvSpPr>
          <p:cNvPr id="1457155" name="Line 3">
            <a:extLst>
              <a:ext uri="{FF2B5EF4-FFF2-40B4-BE49-F238E27FC236}">
                <a16:creationId xmlns:a16="http://schemas.microsoft.com/office/drawing/2014/main" id="{C507B8F0-056E-4777-BF26-CC3D3941D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8871" y="2167219"/>
            <a:ext cx="3027303" cy="96050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37"/>
          </a:p>
        </p:txBody>
      </p:sp>
      <p:sp>
        <p:nvSpPr>
          <p:cNvPr id="1457156" name="Line 4">
            <a:extLst>
              <a:ext uri="{FF2B5EF4-FFF2-40B4-BE49-F238E27FC236}">
                <a16:creationId xmlns:a16="http://schemas.microsoft.com/office/drawing/2014/main" id="{E43BD00B-B448-4CEC-B6F1-52A4604C6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3718" y="2316236"/>
            <a:ext cx="2785961" cy="8795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37"/>
          </a:p>
        </p:txBody>
      </p:sp>
      <p:sp>
        <p:nvSpPr>
          <p:cNvPr id="1457157" name="Line 5">
            <a:extLst>
              <a:ext uri="{FF2B5EF4-FFF2-40B4-BE49-F238E27FC236}">
                <a16:creationId xmlns:a16="http://schemas.microsoft.com/office/drawing/2014/main" id="{8CCB7BFE-77E3-4ACF-8885-383E1CC200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5451" y="2316236"/>
            <a:ext cx="1056074" cy="924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37"/>
          </a:p>
        </p:txBody>
      </p:sp>
      <p:sp>
        <p:nvSpPr>
          <p:cNvPr id="1457158" name="Line 6">
            <a:extLst>
              <a:ext uri="{FF2B5EF4-FFF2-40B4-BE49-F238E27FC236}">
                <a16:creationId xmlns:a16="http://schemas.microsoft.com/office/drawing/2014/main" id="{E0BA9B7C-062A-4720-B691-880F1835E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4492" y="2384266"/>
            <a:ext cx="679797" cy="87952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37"/>
          </a:p>
        </p:txBody>
      </p:sp>
      <p:sp>
        <p:nvSpPr>
          <p:cNvPr id="1457159" name="Rectangle 7">
            <a:extLst>
              <a:ext uri="{FF2B5EF4-FFF2-40B4-BE49-F238E27FC236}">
                <a16:creationId xmlns:a16="http://schemas.microsoft.com/office/drawing/2014/main" id="{8C0DE12F-D859-406B-A7F9-FC4148BD6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7906" y="1744466"/>
            <a:ext cx="3940839" cy="790436"/>
          </a:xfrm>
          <a:prstGeom prst="rect">
            <a:avLst/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1837"/>
          </a:p>
        </p:txBody>
      </p:sp>
      <p:sp>
        <p:nvSpPr>
          <p:cNvPr id="1457160" name="Oval 8">
            <a:extLst>
              <a:ext uri="{FF2B5EF4-FFF2-40B4-BE49-F238E27FC236}">
                <a16:creationId xmlns:a16="http://schemas.microsoft.com/office/drawing/2014/main" id="{D3149E87-C321-4592-A9B3-C852EA665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581" y="3066909"/>
            <a:ext cx="2115387" cy="915155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lIns="87060" tIns="43529" rIns="87060" bIns="43529" anchor="ctr"/>
          <a:lstStyle/>
          <a:p>
            <a:pPr algn="ctr" defTabSz="864934">
              <a:defRPr/>
            </a:pPr>
            <a:r>
              <a:rPr lang="en-US" sz="1632" i="1">
                <a:latin typeface="Ottawa" charset="0"/>
              </a:rPr>
              <a:t>Compelling </a:t>
            </a:r>
          </a:p>
          <a:p>
            <a:pPr algn="ctr" defTabSz="864934">
              <a:defRPr/>
            </a:pPr>
            <a:r>
              <a:rPr lang="en-US" sz="1632" i="1">
                <a:latin typeface="Ottawa" charset="0"/>
              </a:rPr>
              <a:t>Idea</a:t>
            </a:r>
          </a:p>
        </p:txBody>
      </p:sp>
      <p:sp>
        <p:nvSpPr>
          <p:cNvPr id="1457161" name="Oval 9">
            <a:extLst>
              <a:ext uri="{FF2B5EF4-FFF2-40B4-BE49-F238E27FC236}">
                <a16:creationId xmlns:a16="http://schemas.microsoft.com/office/drawing/2014/main" id="{07AF8B56-2EC4-4FA2-91E6-0AA394E25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004" y="3095622"/>
            <a:ext cx="2068415" cy="915155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lIns="87060" tIns="43529" rIns="87060" bIns="43529" anchor="ctr"/>
          <a:lstStyle/>
          <a:p>
            <a:pPr algn="ctr" defTabSz="864934">
              <a:defRPr/>
            </a:pPr>
            <a:r>
              <a:rPr lang="en-US" sz="1632" i="1">
                <a:latin typeface="Ottawa" charset="0"/>
              </a:rPr>
              <a:t>Distribution Leverage</a:t>
            </a:r>
          </a:p>
        </p:txBody>
      </p:sp>
      <p:sp>
        <p:nvSpPr>
          <p:cNvPr id="1457162" name="Oval 10">
            <a:extLst>
              <a:ext uri="{FF2B5EF4-FFF2-40B4-BE49-F238E27FC236}">
                <a16:creationId xmlns:a16="http://schemas.microsoft.com/office/drawing/2014/main" id="{5B0E2D47-A402-4CCB-BF23-A092A437A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226" y="3059551"/>
            <a:ext cx="2117007" cy="915156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lIns="87060" tIns="43529" rIns="87060" bIns="43529" anchor="ctr"/>
          <a:lstStyle/>
          <a:p>
            <a:pPr algn="ctr" defTabSz="864934">
              <a:defRPr/>
            </a:pPr>
            <a:r>
              <a:rPr lang="en-US" sz="1632" i="1">
                <a:latin typeface="Ottawa" charset="0"/>
              </a:rPr>
              <a:t>Financially Attractive</a:t>
            </a:r>
          </a:p>
        </p:txBody>
      </p:sp>
      <p:sp>
        <p:nvSpPr>
          <p:cNvPr id="1457163" name="Oval 11">
            <a:extLst>
              <a:ext uri="{FF2B5EF4-FFF2-40B4-BE49-F238E27FC236}">
                <a16:creationId xmlns:a16="http://schemas.microsoft.com/office/drawing/2014/main" id="{64C82ED3-588F-4155-A66F-897E79080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5331" y="3108793"/>
            <a:ext cx="2068415" cy="91515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lIns="87060" tIns="43529" rIns="87060" bIns="43529" anchor="ctr"/>
          <a:lstStyle/>
          <a:p>
            <a:pPr algn="ctr" defTabSz="864934">
              <a:defRPr/>
            </a:pPr>
            <a:r>
              <a:rPr lang="en-US" sz="1632" i="1">
                <a:latin typeface="Ottawa" charset="0"/>
              </a:rPr>
              <a:t>Effective Leadership</a:t>
            </a:r>
          </a:p>
        </p:txBody>
      </p:sp>
      <p:sp>
        <p:nvSpPr>
          <p:cNvPr id="1457165" name="Rectangle 13">
            <a:extLst>
              <a:ext uri="{FF2B5EF4-FFF2-40B4-BE49-F238E27FC236}">
                <a16:creationId xmlns:a16="http://schemas.microsoft.com/office/drawing/2014/main" id="{A9F4DAA0-804A-40E4-A268-70C49330B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829" y="4174084"/>
            <a:ext cx="2254685" cy="14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37" tIns="46619" rIns="93237" bIns="46619"/>
          <a:lstStyle>
            <a:lvl1pPr marL="342900" indent="-3429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Important Need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endParaRPr lang="en-US" altLang="en-US" sz="1632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Product pipeline</a:t>
            </a:r>
          </a:p>
        </p:txBody>
      </p:sp>
      <p:sp>
        <p:nvSpPr>
          <p:cNvPr id="1457166" name="Rectangle 14">
            <a:extLst>
              <a:ext uri="{FF2B5EF4-FFF2-40B4-BE49-F238E27FC236}">
                <a16:creationId xmlns:a16="http://schemas.microsoft.com/office/drawing/2014/main" id="{A738EAE4-B550-4BC9-9592-6772C414A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4479" y="4196761"/>
            <a:ext cx="2565676" cy="14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37" tIns="46619" rIns="93237" bIns="46619"/>
          <a:lstStyle>
            <a:lvl1pPr marL="342900" indent="-3429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Capital Efficient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endParaRPr lang="en-US" altLang="en-US" sz="1632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High Gross Margin</a:t>
            </a:r>
          </a:p>
        </p:txBody>
      </p:sp>
      <p:sp>
        <p:nvSpPr>
          <p:cNvPr id="1457167" name="Rectangle 15">
            <a:extLst>
              <a:ext uri="{FF2B5EF4-FFF2-40B4-BE49-F238E27FC236}">
                <a16:creationId xmlns:a16="http://schemas.microsoft.com/office/drawing/2014/main" id="{37BBD070-8169-4D8B-A7B0-F4C2DABE1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7902" y="4196761"/>
            <a:ext cx="2254685" cy="14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37" tIns="46619" rIns="93237" bIns="46619"/>
          <a:lstStyle>
            <a:lvl1pPr marL="342900" indent="-3429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Proven Track Record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endParaRPr lang="en-US" altLang="en-US" sz="612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Strategic Focus</a:t>
            </a:r>
          </a:p>
        </p:txBody>
      </p:sp>
      <p:sp>
        <p:nvSpPr>
          <p:cNvPr id="1457168" name="Rectangle 16">
            <a:extLst>
              <a:ext uri="{FF2B5EF4-FFF2-40B4-BE49-F238E27FC236}">
                <a16:creationId xmlns:a16="http://schemas.microsoft.com/office/drawing/2014/main" id="{C4658CB8-4C51-4E93-9E1F-80235FF5A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8082" y="4165202"/>
            <a:ext cx="2254685" cy="14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37" tIns="46619" rIns="93237" bIns="46619"/>
          <a:lstStyle>
            <a:lvl1pPr marL="342900" indent="-3429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Early Adopters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endParaRPr lang="en-US" altLang="en-US" sz="1632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3300"/>
              </a:buClr>
              <a:buFont typeface="Wingdings" panose="05000000000000000000" pitchFamily="2" charset="2"/>
              <a:buChar char="§"/>
            </a:pPr>
            <a:r>
              <a:rPr lang="en-US" altLang="en-US" sz="1632" dirty="0">
                <a:latin typeface="Arial" panose="020B0604020202020204" pitchFamily="34" charset="0"/>
              </a:rPr>
              <a:t>Efficient Channels</a:t>
            </a:r>
          </a:p>
        </p:txBody>
      </p:sp>
      <p:pic>
        <p:nvPicPr>
          <p:cNvPr id="26641" name="Picture 17" descr="ORIGINATE">
            <a:extLst>
              <a:ext uri="{FF2B5EF4-FFF2-40B4-BE49-F238E27FC236}">
                <a16:creationId xmlns:a16="http://schemas.microsoft.com/office/drawing/2014/main" id="{05A153C5-FCB8-440B-801D-6E8805350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526" y="1767143"/>
            <a:ext cx="2176937" cy="72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FA32D6-FC4D-093C-118A-ADA70FAEBD5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Prospect Screen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8E9841-4F8E-F49E-A21F-D3853092E0D7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110B5E53-7FCF-FA8E-3248-2863B80A2B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62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5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7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7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5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5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5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5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5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5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57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57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5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5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5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5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5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5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5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57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57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5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5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5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5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57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57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5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57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57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5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7160" grpId="0" animBg="1"/>
      <p:bldP spid="1457161" grpId="0" animBg="1"/>
      <p:bldP spid="1457162" grpId="0" animBg="1"/>
      <p:bldP spid="1457163" grpId="0" animBg="1"/>
      <p:bldP spid="1457165" grpId="0"/>
      <p:bldP spid="1457166" grpId="0"/>
      <p:bldP spid="1457167" grpId="0"/>
      <p:bldP spid="14571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D2F1E4-98D4-4086-A95C-5FFF0E01B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63201"/>
              </p:ext>
            </p:extLst>
          </p:nvPr>
        </p:nvGraphicFramePr>
        <p:xfrm>
          <a:off x="2450827" y="2107288"/>
          <a:ext cx="7307481" cy="2401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935">
                  <a:extLst>
                    <a:ext uri="{9D8B030D-6E8A-4147-A177-3AD203B41FA5}">
                      <a16:colId xmlns:a16="http://schemas.microsoft.com/office/drawing/2014/main" val="2521968588"/>
                    </a:ext>
                  </a:extLst>
                </a:gridCol>
                <a:gridCol w="531935">
                  <a:extLst>
                    <a:ext uri="{9D8B030D-6E8A-4147-A177-3AD203B41FA5}">
                      <a16:colId xmlns:a16="http://schemas.microsoft.com/office/drawing/2014/main" val="569627688"/>
                    </a:ext>
                  </a:extLst>
                </a:gridCol>
                <a:gridCol w="645770">
                  <a:extLst>
                    <a:ext uri="{9D8B030D-6E8A-4147-A177-3AD203B41FA5}">
                      <a16:colId xmlns:a16="http://schemas.microsoft.com/office/drawing/2014/main" val="1276147535"/>
                    </a:ext>
                  </a:extLst>
                </a:gridCol>
                <a:gridCol w="45353">
                  <a:extLst>
                    <a:ext uri="{9D8B030D-6E8A-4147-A177-3AD203B41FA5}">
                      <a16:colId xmlns:a16="http://schemas.microsoft.com/office/drawing/2014/main" val="2707360354"/>
                    </a:ext>
                  </a:extLst>
                </a:gridCol>
                <a:gridCol w="436521">
                  <a:extLst>
                    <a:ext uri="{9D8B030D-6E8A-4147-A177-3AD203B41FA5}">
                      <a16:colId xmlns:a16="http://schemas.microsoft.com/office/drawing/2014/main" val="1317403506"/>
                    </a:ext>
                  </a:extLst>
                </a:gridCol>
                <a:gridCol w="1088469">
                  <a:extLst>
                    <a:ext uri="{9D8B030D-6E8A-4147-A177-3AD203B41FA5}">
                      <a16:colId xmlns:a16="http://schemas.microsoft.com/office/drawing/2014/main" val="1987467598"/>
                    </a:ext>
                  </a:extLst>
                </a:gridCol>
                <a:gridCol w="388739">
                  <a:extLst>
                    <a:ext uri="{9D8B030D-6E8A-4147-A177-3AD203B41FA5}">
                      <a16:colId xmlns:a16="http://schemas.microsoft.com/office/drawing/2014/main" val="823482967"/>
                    </a:ext>
                  </a:extLst>
                </a:gridCol>
                <a:gridCol w="777478">
                  <a:extLst>
                    <a:ext uri="{9D8B030D-6E8A-4147-A177-3AD203B41FA5}">
                      <a16:colId xmlns:a16="http://schemas.microsoft.com/office/drawing/2014/main" val="131296914"/>
                    </a:ext>
                  </a:extLst>
                </a:gridCol>
                <a:gridCol w="388739">
                  <a:extLst>
                    <a:ext uri="{9D8B030D-6E8A-4147-A177-3AD203B41FA5}">
                      <a16:colId xmlns:a16="http://schemas.microsoft.com/office/drawing/2014/main" val="3252646619"/>
                    </a:ext>
                  </a:extLst>
                </a:gridCol>
                <a:gridCol w="1243964">
                  <a:extLst>
                    <a:ext uri="{9D8B030D-6E8A-4147-A177-3AD203B41FA5}">
                      <a16:colId xmlns:a16="http://schemas.microsoft.com/office/drawing/2014/main" val="896139060"/>
                    </a:ext>
                  </a:extLst>
                </a:gridCol>
                <a:gridCol w="388739">
                  <a:extLst>
                    <a:ext uri="{9D8B030D-6E8A-4147-A177-3AD203B41FA5}">
                      <a16:colId xmlns:a16="http://schemas.microsoft.com/office/drawing/2014/main" val="1353515021"/>
                    </a:ext>
                  </a:extLst>
                </a:gridCol>
                <a:gridCol w="839839">
                  <a:extLst>
                    <a:ext uri="{9D8B030D-6E8A-4147-A177-3AD203B41FA5}">
                      <a16:colId xmlns:a16="http://schemas.microsoft.com/office/drawing/2014/main" val="12502645"/>
                    </a:ext>
                  </a:extLst>
                </a:gridCol>
              </a:tblGrid>
              <a:tr h="6628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 Company Investment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($)</a:t>
                      </a:r>
                    </a:p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Since Inception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Portfolio Company Financings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084049"/>
                  </a:ext>
                </a:extLst>
              </a:tr>
              <a:tr h="227412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718986"/>
                  </a:ext>
                </a:extLst>
              </a:tr>
              <a:tr h="227412">
                <a:tc gridSpan="3">
                  <a:txBody>
                    <a:bodyPr/>
                    <a:lstStyle/>
                    <a:p>
                      <a:pPr marL="0" indent="0"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Investments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$19.3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16.7%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774613"/>
                  </a:ext>
                </a:extLst>
              </a:tr>
              <a:tr h="4280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Follow-on Capital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25.1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54.7%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715487"/>
                  </a:ext>
                </a:extLst>
              </a:tr>
              <a:tr h="428061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$44.4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422693"/>
                  </a:ext>
                </a:extLst>
              </a:tr>
              <a:tr h="428061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718" marR="9718" marT="971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815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62A42CB-1A0C-4D73-9DD8-EC1992D731E4}"/>
              </a:ext>
            </a:extLst>
          </p:cNvPr>
          <p:cNvSpPr txBox="1"/>
          <p:nvPr/>
        </p:nvSpPr>
        <p:spPr>
          <a:xfrm>
            <a:off x="3269792" y="5061703"/>
            <a:ext cx="5019150" cy="414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41">
                <a:solidFill>
                  <a:srgbClr val="0066FF"/>
                </a:solidFill>
              </a:rPr>
              <a:t>5 to 1 ratio of Follow-on to New Investments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C94B41-0F6D-7C17-E4A4-EA77D00560C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Portfolio Investment Summary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AC04A4-D974-7ECD-0661-579B2033DF93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9" name="Picture 8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A20993F8-53E4-6D2D-B3A7-6364AC38FF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7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59ADEA-D3E8-4938-948D-664EE8217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507865"/>
              </p:ext>
            </p:extLst>
          </p:nvPr>
        </p:nvGraphicFramePr>
        <p:xfrm>
          <a:off x="2373889" y="2358025"/>
          <a:ext cx="6097626" cy="3232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1334">
                  <a:extLst>
                    <a:ext uri="{9D8B030D-6E8A-4147-A177-3AD203B41FA5}">
                      <a16:colId xmlns:a16="http://schemas.microsoft.com/office/drawing/2014/main" val="2166400712"/>
                    </a:ext>
                  </a:extLst>
                </a:gridCol>
                <a:gridCol w="3082662">
                  <a:extLst>
                    <a:ext uri="{9D8B030D-6E8A-4147-A177-3AD203B41FA5}">
                      <a16:colId xmlns:a16="http://schemas.microsoft.com/office/drawing/2014/main" val="208685567"/>
                    </a:ext>
                  </a:extLst>
                </a:gridCol>
                <a:gridCol w="194184">
                  <a:extLst>
                    <a:ext uri="{9D8B030D-6E8A-4147-A177-3AD203B41FA5}">
                      <a16:colId xmlns:a16="http://schemas.microsoft.com/office/drawing/2014/main" val="3172124987"/>
                    </a:ext>
                  </a:extLst>
                </a:gridCol>
                <a:gridCol w="1535262">
                  <a:extLst>
                    <a:ext uri="{9D8B030D-6E8A-4147-A177-3AD203B41FA5}">
                      <a16:colId xmlns:a16="http://schemas.microsoft.com/office/drawing/2014/main" val="1340808546"/>
                    </a:ext>
                  </a:extLst>
                </a:gridCol>
                <a:gridCol w="194184">
                  <a:extLst>
                    <a:ext uri="{9D8B030D-6E8A-4147-A177-3AD203B41FA5}">
                      <a16:colId xmlns:a16="http://schemas.microsoft.com/office/drawing/2014/main" val="1788900442"/>
                    </a:ext>
                  </a:extLst>
                </a:gridCol>
              </a:tblGrid>
              <a:tr h="5597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Thru 9/30/23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(Millions)</a:t>
                      </a: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46143"/>
                  </a:ext>
                </a:extLst>
              </a:tr>
              <a:tr h="5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LP Preferred Return (10%)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00100" algn="dec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$ 	37.1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3085" algn="dec"/>
                        </a:tabLst>
                      </a:pP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895798"/>
                  </a:ext>
                </a:extLst>
              </a:tr>
              <a:tr h="5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Contributions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00100" algn="dec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51.7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3085" algn="dec"/>
                        </a:tabLst>
                      </a:pP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891026"/>
                  </a:ext>
                </a:extLst>
              </a:tr>
              <a:tr h="5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 Catch Up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00100" algn="dec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9.3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3085" algn="dec"/>
                        </a:tabLst>
                      </a:pP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404700"/>
                  </a:ext>
                </a:extLst>
              </a:tr>
              <a:tr h="5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80/20 Split – LP/GP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00100" algn="dec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62.1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3085" algn="dec"/>
                        </a:tabLst>
                      </a:pP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071242"/>
                  </a:ext>
                </a:extLst>
              </a:tr>
              <a:tr h="53451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Total Cash Distributions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00100" algn="dec"/>
                        </a:tabLs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$	161.2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53085" algn="dec"/>
                        </a:tabLs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9973" marR="69973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6737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1CB607B-EC91-45B1-9F22-89D460B55B84}"/>
              </a:ext>
            </a:extLst>
          </p:cNvPr>
          <p:cNvSpPr txBox="1"/>
          <p:nvPr/>
        </p:nvSpPr>
        <p:spPr>
          <a:xfrm>
            <a:off x="4243844" y="1630899"/>
            <a:ext cx="3715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Total Cash Distributions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E9541-60BA-4CE6-8C3C-D415E448DCD1}"/>
              </a:ext>
            </a:extLst>
          </p:cNvPr>
          <p:cNvSpPr txBox="1"/>
          <p:nvPr/>
        </p:nvSpPr>
        <p:spPr>
          <a:xfrm>
            <a:off x="2677157" y="5761433"/>
            <a:ext cx="3698448" cy="369332"/>
          </a:xfrm>
          <a:prstGeom prst="rect">
            <a:avLst/>
          </a:prstGeom>
          <a:noFill/>
          <a:ln w="28575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3.7x Return on Cash Investment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0B8F24-EABF-211D-4D99-974EA5BDC81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Investment Waterfall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Distributions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7F261B-4466-2AB0-F682-8EBE072EC49D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10" name="Picture 9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3289372C-DDD3-BDB3-2FB8-768729818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6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0622A9B-C5AE-4166-8BB9-C3B53D60F8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95283" y="1563056"/>
          <a:ext cx="7967525" cy="4525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26A1F37-E165-4F77-811E-4EA09375D9EE}"/>
              </a:ext>
            </a:extLst>
          </p:cNvPr>
          <p:cNvSpPr txBox="1"/>
          <p:nvPr/>
        </p:nvSpPr>
        <p:spPr>
          <a:xfrm>
            <a:off x="2154003" y="1757423"/>
            <a:ext cx="553148" cy="318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28">
                <a:latin typeface="+mj-lt"/>
              </a:rPr>
              <a:t>($M)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FB2425-F383-4024-A58D-5621CB426DD2}"/>
              </a:ext>
            </a:extLst>
          </p:cNvPr>
          <p:cNvCxnSpPr/>
          <p:nvPr/>
        </p:nvCxnSpPr>
        <p:spPr bwMode="auto">
          <a:xfrm>
            <a:off x="7571703" y="2185036"/>
            <a:ext cx="0" cy="3965136"/>
          </a:xfrm>
          <a:prstGeom prst="line">
            <a:avLst/>
          </a:prstGeom>
          <a:ln w="28575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D60BF5EC-A58F-8A6C-E3E6-82D2B81FE1A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Portfolio Company Economics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E08058-CEC5-FA6B-2A23-A23A74A6D142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10" name="Picture 9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949699AF-CB17-D018-FAEE-42F1BF60D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0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919069"/>
              </p:ext>
            </p:extLst>
          </p:nvPr>
        </p:nvGraphicFramePr>
        <p:xfrm>
          <a:off x="3631452" y="4828459"/>
          <a:ext cx="5286036" cy="136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243">
                  <a:extLst>
                    <a:ext uri="{9D8B030D-6E8A-4147-A177-3AD203B41FA5}">
                      <a16:colId xmlns:a16="http://schemas.microsoft.com/office/drawing/2014/main" val="1545468966"/>
                    </a:ext>
                  </a:extLst>
                </a:gridCol>
              </a:tblGrid>
              <a:tr h="342090">
                <a:tc>
                  <a:txBody>
                    <a:bodyPr/>
                    <a:lstStyle/>
                    <a:p>
                      <a:pPr algn="l"/>
                      <a:endParaRPr lang="en-US" sz="1600" b="1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Fund IRR</a:t>
                      </a:r>
                    </a:p>
                  </a:txBody>
                  <a:tcPr marL="93297" marR="93297" marT="46649" marB="4664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l"/>
                      <a:endParaRPr lang="en-US" sz="1600" b="1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     2017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l"/>
                      <a:r>
                        <a:rPr lang="en-US" sz="1600" b="1"/>
                        <a:t>Beginning of Period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14350" algn="dec"/>
                        </a:tabLst>
                      </a:pPr>
                      <a:r>
                        <a:rPr lang="en-US" sz="1600" b="1"/>
                        <a:t>	8.69%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74675" algn="dec"/>
                        </a:tabLst>
                      </a:pPr>
                      <a:r>
                        <a:rPr lang="en-US" sz="1600" b="1" dirty="0"/>
                        <a:t>   17.93%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71500" algn="dec"/>
                        </a:tabLst>
                      </a:pPr>
                      <a:endParaRPr lang="en-US" sz="1600" b="1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90">
                <a:tc>
                  <a:txBody>
                    <a:bodyPr/>
                    <a:lstStyle/>
                    <a:p>
                      <a:pPr algn="l"/>
                      <a:r>
                        <a:rPr lang="en-US" sz="1600" b="1"/>
                        <a:t>End of Period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14350" algn="dec"/>
                        </a:tabLst>
                      </a:pPr>
                      <a:r>
                        <a:rPr lang="en-US" sz="1600" b="1"/>
                        <a:t>  	 15.50%</a:t>
                      </a:r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b="1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71500" algn="dec"/>
                        </a:tabLst>
                      </a:pPr>
                      <a:r>
                        <a:rPr lang="en-US" sz="1600" b="1" baseline="0" dirty="0"/>
                        <a:t>   17.92%</a:t>
                      </a:r>
                      <a:endParaRPr lang="en-US" sz="1600" b="1" dirty="0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571500" algn="dec"/>
                        </a:tabLst>
                      </a:pPr>
                      <a:endParaRPr lang="en-US" sz="1600" b="1" dirty="0"/>
                    </a:p>
                  </a:txBody>
                  <a:tcPr marL="93297" marR="93297" marT="46649" marB="46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79478" y="1528744"/>
            <a:ext cx="320898" cy="318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28">
                <a:solidFill>
                  <a:schemeClr val="bg1">
                    <a:lumMod val="50000"/>
                  </a:schemeClr>
                </a:solidFill>
                <a:latin typeface="+mj-lt"/>
              </a:rPr>
              <a:t>%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66021119"/>
              </p:ext>
            </p:extLst>
          </p:nvPr>
        </p:nvGraphicFramePr>
        <p:xfrm>
          <a:off x="3048180" y="1563055"/>
          <a:ext cx="6095640" cy="310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1DD5856-1638-7CA7-0AC9-97BD241786A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Originate Ventures: Fund IRR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D2E761-CF95-22C5-50CA-C74D7C97D611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5" name="Picture 4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99798ADD-B10A-652B-3893-E703D7E159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2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4B4868-8AEA-4306-1B4C-06E64FE6D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496" y="1752600"/>
            <a:ext cx="753500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So What’s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215C3D-9507-A5F4-FB7B-EC70CFDE93A0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B0452D0A-D4F0-2CC1-4678-44176A765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122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2F38175-F517-4503-8FDC-F6E96B4C05C8}"/>
              </a:ext>
            </a:extLst>
          </p:cNvPr>
          <p:cNvSpPr txBox="1">
            <a:spLocks/>
          </p:cNvSpPr>
          <p:nvPr/>
        </p:nvSpPr>
        <p:spPr>
          <a:xfrm>
            <a:off x="2364918" y="4053198"/>
            <a:ext cx="7930270" cy="1884758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One Putt Ventures is a Family Office focused on an eclectic mix of venture capital investing, C-level advisory services, and social entrepreneurship.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1E2AC2-D374-4F03-9AAA-DD9D0C2DE0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512" y="1248824"/>
            <a:ext cx="1943694" cy="25689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536104E-CD4F-66A0-9CD6-C650FC0F1DE9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</p:spTree>
    <p:extLst>
      <p:ext uri="{BB962C8B-B14F-4D97-AF65-F5344CB8AC3E}">
        <p14:creationId xmlns:p14="http://schemas.microsoft.com/office/powerpoint/2010/main" val="2452646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98D8AD-DA3E-1A81-2AC0-010733483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2814109"/>
            <a:ext cx="5715000" cy="230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0" tIns="45710" rIns="91420" bIns="4571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Q &amp; 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4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1" lang="en-US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218927-0098-C564-1839-CCAE66739200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8" name="Picture 7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FD4FC4B9-A52F-CBB0-79C3-F31F6D266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5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53BABB1-07BA-3AD8-B5E1-EAE8720C4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" y="1561646"/>
            <a:ext cx="4899660" cy="373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A close up of a street in front of a building&#10;&#10;Description automatically generated">
            <a:extLst>
              <a:ext uri="{FF2B5EF4-FFF2-40B4-BE49-F238E27FC236}">
                <a16:creationId xmlns:a16="http://schemas.microsoft.com/office/drawing/2014/main" id="{373017A9-B3D8-D34F-F058-106CD1BAB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729" y="2160270"/>
            <a:ext cx="5100284" cy="386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A58EB45-360D-407F-C577-2192A885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South Side of Bethlehem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5682F6-5D9A-7791-F371-6FA27F27DE8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842869" y="4903430"/>
            <a:ext cx="1466242" cy="11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5pPr>
            <a:lvl6pPr marL="457102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6pPr>
            <a:lvl7pPr marL="914206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7pPr>
            <a:lvl8pPr marL="1371309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8pPr>
            <a:lvl9pPr marL="1828413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5682F6-5D9A-7791-F371-6FA27F27DE80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514653" y="805299"/>
            <a:ext cx="1635188" cy="112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5pPr>
            <a:lvl6pPr marL="457102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6pPr>
            <a:lvl7pPr marL="914206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7pPr>
            <a:lvl8pPr marL="1371309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8pPr>
            <a:lvl9pPr marL="1828413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2AF7C5-830A-8137-68DC-99B65544CF89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10" name="Picture 9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1320326F-CF7B-5B48-3BC2-32A4627E3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8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0945A-17D3-B684-DD6C-414DD3C7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Welcome to My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ECA6-FB9D-01E5-D807-69BD1C3E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Angel/Early Stage Financially Oriented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buNone/>
            </a:pPr>
            <a:r>
              <a:rPr lang="en-US" sz="1800" b="0" i="0" dirty="0">
                <a:solidFill>
                  <a:srgbClr val="008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effectLst/>
            </a:endParaRPr>
          </a:p>
          <a:p>
            <a:pPr marL="2798763" indent="288925" algn="l" rtl="0" fontAlgn="base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Core Values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2798763" indent="288925" algn="l" rtl="0" fontAlgn="base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Why Trust Me with your Money?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2798763" indent="288925" algn="l" rtl="0" fontAlgn="base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Results are all that Matters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2798763" indent="288925" algn="l" rtl="0" fontAlgn="base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Originate Growth Fund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pPr marL="2798763" indent="288925" algn="l" rtl="0" fontAlgn="base"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 Putt Ventures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000" b="0" i="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53ADE2-A49F-38BB-FEF5-BB500670F403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6899CE78-A01E-AB6D-92E3-15AF5F250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61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4E720-CB95-A1CB-EAB9-852F2144C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Obsession </a:t>
            </a: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With My</a:t>
            </a:r>
          </a:p>
          <a:p>
            <a:pPr marL="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Core Values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1FABEE-338F-E3C1-7AFA-E24ADB0CDFB1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38E102F9-057D-8EF0-9C66-78BB49B79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66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F8CE14B-A6ED-CB5F-B698-6F3E5E912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613"/>
            <a:ext cx="12192000" cy="569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02F1D3-DF31-8F2C-7FBE-2A3085F84CC4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</p:spTree>
    <p:extLst>
      <p:ext uri="{BB962C8B-B14F-4D97-AF65-F5344CB8AC3E}">
        <p14:creationId xmlns:p14="http://schemas.microsoft.com/office/powerpoint/2010/main" val="152837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22066C-6474-EA2C-D530-F4BCBE234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2593429"/>
            <a:ext cx="5410200" cy="1671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Why did Investors trust me with their money?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0A82C-0F28-DDF4-7E20-22940735EE09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7" name="Picture 6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046E1F33-90E5-8E5C-0590-0367FE836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9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D6B65-E2E0-66A6-6324-770EAEE5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Why People Trusted Me with Their Money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70CBE5-688A-8C83-6029-7CA9FE8A763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91544" y="1782763"/>
            <a:ext cx="7808912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5938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067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170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273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5376" indent="-228552" algn="l" rtl="0" fontAlgn="base">
              <a:spcBef>
                <a:spcPct val="20000"/>
              </a:spcBef>
              <a:spcAft>
                <a:spcPct val="0"/>
              </a:spcAft>
              <a:buClr>
                <a:srgbClr val="00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3366CC"/>
                </a:solidFill>
              </a:rPr>
              <a:t>Passion for business is contagious 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Financially oriented entrepreneur</a:t>
            </a:r>
            <a:endParaRPr lang="en-US" sz="1800" b="1" dirty="0">
              <a:solidFill>
                <a:srgbClr val="3366CC"/>
              </a:solidFill>
            </a:endParaRP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Invest in great ideas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3366CC"/>
                </a:solidFill>
              </a:rPr>
              <a:t>Investor concentric focus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Never forget our roots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3366CC"/>
                </a:solidFill>
              </a:rPr>
              <a:t>Open book communications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We are survivors - Never give up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Legendary work ethic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Personal guarantees are cost of doing business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3366CC"/>
                </a:solidFill>
              </a:rPr>
              <a:t>Cash compensation always ultra conservative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Deliver superior results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Value employee’s contribution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Maintain long-term perspective</a:t>
            </a:r>
          </a:p>
          <a:p>
            <a:pPr eaLnBrk="1" hangingPunct="1">
              <a:spcBef>
                <a:spcPct val="1000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solidFill>
                  <a:srgbClr val="3366CC"/>
                </a:solidFill>
              </a:rPr>
              <a:t>Give back to the community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8BC8B-C1E6-286D-4DC4-8A285F01A9E4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10" name="Picture 9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9B182512-1456-160B-32E2-392808671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74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D61203-46D7-E4FC-D13C-9579345F5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3939" y="2593429"/>
            <a:ext cx="4944122" cy="1671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1" tIns="45682" rIns="91361" bIns="45682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b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Results are all </a:t>
            </a:r>
          </a:p>
          <a:p>
            <a:pPr algn="ctr" eaLnBrk="1" hangingPunct="1">
              <a:defRPr/>
            </a:pPr>
            <a:r>
              <a:rPr lang="en-US" sz="3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Matter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502999-1326-8A3F-05B4-1F272043C3AF}"/>
              </a:ext>
            </a:extLst>
          </p:cNvPr>
          <p:cNvSpPr txBox="1"/>
          <p:nvPr/>
        </p:nvSpPr>
        <p:spPr>
          <a:xfrm>
            <a:off x="3288322" y="6273040"/>
            <a:ext cx="5615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Proprietary and Confidential © One Putt Ventures 2024 </a:t>
            </a:r>
          </a:p>
        </p:txBody>
      </p:sp>
      <p:pic>
        <p:nvPicPr>
          <p:cNvPr id="6" name="Picture 5" descr="A logo of a bird with a flag on the side&#10;&#10;Description automatically generated">
            <a:extLst>
              <a:ext uri="{FF2B5EF4-FFF2-40B4-BE49-F238E27FC236}">
                <a16:creationId xmlns:a16="http://schemas.microsoft.com/office/drawing/2014/main" id="{2FFE39D6-9313-5CB7-1F80-6F1B1B82A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384" y="261232"/>
            <a:ext cx="1085573" cy="100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33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1207</Words>
  <Application>Microsoft Office PowerPoint</Application>
  <PresentationFormat>Widescreen</PresentationFormat>
  <Paragraphs>286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Comic Sans MS</vt:lpstr>
      <vt:lpstr>Ottawa</vt:lpstr>
      <vt:lpstr>Tahoma</vt:lpstr>
      <vt:lpstr>Wingdings</vt:lpstr>
      <vt:lpstr>Office Theme</vt:lpstr>
      <vt:lpstr>Custom Design</vt:lpstr>
      <vt:lpstr>  </vt:lpstr>
      <vt:lpstr>Agenda</vt:lpstr>
      <vt:lpstr>South Side of Bethlehem</vt:lpstr>
      <vt:lpstr>Welcome to My World</vt:lpstr>
      <vt:lpstr>PowerPoint Presentation</vt:lpstr>
      <vt:lpstr>PowerPoint Presentation</vt:lpstr>
      <vt:lpstr>PowerPoint Presentation</vt:lpstr>
      <vt:lpstr>Why People Trusted Me with Their Money</vt:lpstr>
      <vt:lpstr>PowerPoint Presentation</vt:lpstr>
      <vt:lpstr>Business Highlights 1987-2019</vt:lpstr>
      <vt:lpstr>Business Highlights 1987-2019 (con’d)</vt:lpstr>
      <vt:lpstr>PowerPoint Presentation</vt:lpstr>
      <vt:lpstr>Investment Thesis</vt:lpstr>
      <vt:lpstr>PowerPoint Presentation</vt:lpstr>
      <vt:lpstr>Risk Factors – Early Stage Investing</vt:lpstr>
      <vt:lpstr>Sweet-Spot for Our Skills</vt:lpstr>
      <vt:lpstr>PowerPoint Presentation</vt:lpstr>
      <vt:lpstr>LP Investor Mix</vt:lpstr>
      <vt:lpstr>Market Prospects – 2008 Deal 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Shannon Morin</dc:creator>
  <cp:lastModifiedBy>Shannon Morin</cp:lastModifiedBy>
  <cp:revision>9</cp:revision>
  <dcterms:created xsi:type="dcterms:W3CDTF">2024-01-17T20:29:00Z</dcterms:created>
  <dcterms:modified xsi:type="dcterms:W3CDTF">2024-01-17T21:58:24Z</dcterms:modified>
</cp:coreProperties>
</file>